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368" y="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1C4E7-BA92-4DEE-898E-1FF8E316B82D}" type="datetimeFigureOut">
              <a:rPr lang="en-GB" smtClean="0"/>
              <a:t>18/11/2019</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0DF53C-5065-4965-8895-D889C495ED4F}" type="slidenum">
              <a:rPr lang="en-GB" smtClean="0"/>
              <a:t>‹#›</a:t>
            </a:fld>
            <a:endParaRPr lang="en-GB"/>
          </a:p>
        </p:txBody>
      </p:sp>
    </p:spTree>
    <p:extLst>
      <p:ext uri="{BB962C8B-B14F-4D97-AF65-F5344CB8AC3E}">
        <p14:creationId xmlns:p14="http://schemas.microsoft.com/office/powerpoint/2010/main" val="369447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This briefing slide set has been produced by PHE's Knowledge &amp; Intelligence Service.
You may re-use the information (not including logos) free of charge in any format or medium, under the terms of the Open Government Licence. To view this licence, visit www.nationalarchives.gov.uk/doc/open-government-licence/version/3/</a:t>
            </a:r>
          </a:p>
        </p:txBody>
      </p:sp>
      <p:sp>
        <p:nvSpPr>
          <p:cNvPr id="4" name="Slide Number Placeholder 3"/>
          <p:cNvSpPr>
            <a:spLocks noGrp="1"/>
          </p:cNvSpPr>
          <p:nvPr>
            <p:ph type="sldNum" sz="quarter" idx="10"/>
          </p:nvPr>
        </p:nvSpPr>
        <p:spPr/>
        <p:txBody>
          <a:bodyPr/>
          <a:lstStyle/>
          <a:p>
            <a:fld id="{CC0DF53C-5065-4965-8895-D889C495ED4F}" type="slidenum">
              <a:rPr lang="en-GB" smtClean="0"/>
              <a:t>3</a:t>
            </a:fld>
            <a:endParaRPr lang="en-GB"/>
          </a:p>
        </p:txBody>
      </p:sp>
    </p:spTree>
    <p:extLst>
      <p:ext uri="{BB962C8B-B14F-4D97-AF65-F5344CB8AC3E}">
        <p14:creationId xmlns:p14="http://schemas.microsoft.com/office/powerpoint/2010/main" val="368451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Seshadri S, Beiser A, Kelly-Hayes M, Kase CS, Au R, Kannel WB, Wolf PA (2006). The Lifetime Risk of Stroke: Estimates from the Framingham Study. Stroke. 2006; 37: 345-350
Further key stroke statistics:
Stroke https://www.stroke.org.uk/sites/default/files/state_of_the_nation_2017_final_1.pdf</a:t>
            </a:r>
          </a:p>
        </p:txBody>
      </p:sp>
      <p:sp>
        <p:nvSpPr>
          <p:cNvPr id="4" name="Slide Number Placeholder 3"/>
          <p:cNvSpPr>
            <a:spLocks noGrp="1"/>
          </p:cNvSpPr>
          <p:nvPr>
            <p:ph type="sldNum" sz="quarter" idx="10"/>
          </p:nvPr>
        </p:nvSpPr>
        <p:spPr/>
        <p:txBody>
          <a:bodyPr/>
          <a:lstStyle/>
          <a:p>
            <a:fld id="{CC0DF53C-5065-4965-8895-D889C495ED4F}" type="slidenum">
              <a:rPr lang="en-GB" smtClean="0"/>
              <a:t>21</a:t>
            </a:fld>
            <a:endParaRPr lang="en-GB"/>
          </a:p>
        </p:txBody>
      </p:sp>
    </p:spTree>
    <p:extLst>
      <p:ext uri="{BB962C8B-B14F-4D97-AF65-F5344CB8AC3E}">
        <p14:creationId xmlns:p14="http://schemas.microsoft.com/office/powerpoint/2010/main" val="3079473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Note: No local data currently available from local health
60% of British people suffer or have suffered from a skin disease in their lifetime
Source: British Skin Foundation, www.britishskinfoundation.org.uk</a:t>
            </a:r>
          </a:p>
        </p:txBody>
      </p:sp>
      <p:sp>
        <p:nvSpPr>
          <p:cNvPr id="4" name="Slide Number Placeholder 3"/>
          <p:cNvSpPr>
            <a:spLocks noGrp="1"/>
          </p:cNvSpPr>
          <p:nvPr>
            <p:ph type="sldNum" sz="quarter" idx="10"/>
          </p:nvPr>
        </p:nvSpPr>
        <p:spPr/>
        <p:txBody>
          <a:bodyPr/>
          <a:lstStyle/>
          <a:p>
            <a:fld id="{CC0DF53C-5065-4965-8895-D889C495ED4F}" type="slidenum">
              <a:rPr lang="en-GB" smtClean="0"/>
              <a:t>25</a:t>
            </a:fld>
            <a:endParaRPr lang="en-GB"/>
          </a:p>
        </p:txBody>
      </p:sp>
    </p:spTree>
    <p:extLst>
      <p:ext uri="{BB962C8B-B14F-4D97-AF65-F5344CB8AC3E}">
        <p14:creationId xmlns:p14="http://schemas.microsoft.com/office/powerpoint/2010/main" val="2243814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Compared with the mean European 5-year relative survival, over 3,500 lung cancer deaths could be avoided each year
Source: Abdel-Rahman et al, British Journal of Cancer (2009) 101, S115-S124 (03 December 2009) https://www.ncbi.nlm.nih.gov/pubmed/19956155
Lung cancer (ICD10 C33-34) accounts for over 35,000 deaths in the UK each year accounting for nearly a quarter of all UK cancer deaths (22%).
Source: Cancer Research UK, http://www.cancerresearchuk.org/health-professional/cancer-statistics/statistics-by-cancer-type/lung-cancer</a:t>
            </a:r>
          </a:p>
        </p:txBody>
      </p:sp>
      <p:sp>
        <p:nvSpPr>
          <p:cNvPr id="4" name="Slide Number Placeholder 3"/>
          <p:cNvSpPr>
            <a:spLocks noGrp="1"/>
          </p:cNvSpPr>
          <p:nvPr>
            <p:ph type="sldNum" sz="quarter" idx="10"/>
          </p:nvPr>
        </p:nvSpPr>
        <p:spPr/>
        <p:txBody>
          <a:bodyPr/>
          <a:lstStyle/>
          <a:p>
            <a:fld id="{CC0DF53C-5065-4965-8895-D889C495ED4F}" type="slidenum">
              <a:rPr lang="en-GB" smtClean="0"/>
              <a:t>27</a:t>
            </a:fld>
            <a:endParaRPr lang="en-GB"/>
          </a:p>
        </p:txBody>
      </p:sp>
    </p:spTree>
    <p:extLst>
      <p:ext uri="{BB962C8B-B14F-4D97-AF65-F5344CB8AC3E}">
        <p14:creationId xmlns:p14="http://schemas.microsoft.com/office/powerpoint/2010/main" val="3648017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Note: No local data currently available from local health
There are 11 million people in the UK with a hearing loss, 1 in 6.
An estimated 900,000 have severe or profound hearing loss
1 in 10 adults has tinnitus
Hearing loss can increase the risk of dementia by up to 5 times
Only around 40% of people who need hearing aids have them
Source: www.actionon hearingloss.org.uk</a:t>
            </a:r>
          </a:p>
        </p:txBody>
      </p:sp>
      <p:sp>
        <p:nvSpPr>
          <p:cNvPr id="4" name="Slide Number Placeholder 3"/>
          <p:cNvSpPr>
            <a:spLocks noGrp="1"/>
          </p:cNvSpPr>
          <p:nvPr>
            <p:ph type="sldNum" sz="quarter" idx="10"/>
          </p:nvPr>
        </p:nvSpPr>
        <p:spPr/>
        <p:txBody>
          <a:bodyPr/>
          <a:lstStyle/>
          <a:p>
            <a:fld id="{CC0DF53C-5065-4965-8895-D889C495ED4F}" type="slidenum">
              <a:rPr lang="en-GB" smtClean="0"/>
              <a:t>31</a:t>
            </a:fld>
            <a:endParaRPr lang="en-GB"/>
          </a:p>
        </p:txBody>
      </p:sp>
    </p:spTree>
    <p:extLst>
      <p:ext uri="{BB962C8B-B14F-4D97-AF65-F5344CB8AC3E}">
        <p14:creationId xmlns:p14="http://schemas.microsoft.com/office/powerpoint/2010/main" val="673205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Note: No local data currently available from local health
Estimates from the Alzheimer's Society predict a rise to over 2 million by 2051.
Dementia is estimated to cost the UK 26.3 billion a year
See http://alzheimers.org.uk/infographic</a:t>
            </a:r>
          </a:p>
        </p:txBody>
      </p:sp>
      <p:sp>
        <p:nvSpPr>
          <p:cNvPr id="4" name="Slide Number Placeholder 3"/>
          <p:cNvSpPr>
            <a:spLocks noGrp="1"/>
          </p:cNvSpPr>
          <p:nvPr>
            <p:ph type="sldNum" sz="quarter" idx="10"/>
          </p:nvPr>
        </p:nvSpPr>
        <p:spPr/>
        <p:txBody>
          <a:bodyPr/>
          <a:lstStyle/>
          <a:p>
            <a:fld id="{CC0DF53C-5065-4965-8895-D889C495ED4F}" type="slidenum">
              <a:rPr lang="en-GB" smtClean="0"/>
              <a:t>33</a:t>
            </a:fld>
            <a:endParaRPr lang="en-GB"/>
          </a:p>
        </p:txBody>
      </p:sp>
    </p:spTree>
    <p:extLst>
      <p:ext uri="{BB962C8B-B14F-4D97-AF65-F5344CB8AC3E}">
        <p14:creationId xmlns:p14="http://schemas.microsoft.com/office/powerpoint/2010/main" val="4202533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There were more than 26,000 deaths in England where COPD (ICD10 J40-44) was the underlying cause in 2016.
Source: ONS Annual Death registration extracts, 2016
In the UK, it is estimated that more than 3 million people currently have COPD. About 900,000 have diagnosed COPD and an estimated 2 million people have COPD which remains undiagnosed. Most patients are not diagnosed until they are in their fifties.
Source: https://www.nice.org.uk/guidance/cg101/chapter/introduction</a:t>
            </a:r>
          </a:p>
        </p:txBody>
      </p:sp>
      <p:sp>
        <p:nvSpPr>
          <p:cNvPr id="4" name="Slide Number Placeholder 3"/>
          <p:cNvSpPr>
            <a:spLocks noGrp="1"/>
          </p:cNvSpPr>
          <p:nvPr>
            <p:ph type="sldNum" sz="quarter" idx="10"/>
          </p:nvPr>
        </p:nvSpPr>
        <p:spPr/>
        <p:txBody>
          <a:bodyPr/>
          <a:lstStyle/>
          <a:p>
            <a:fld id="{CC0DF53C-5065-4965-8895-D889C495ED4F}" type="slidenum">
              <a:rPr lang="en-GB" smtClean="0"/>
              <a:t>35</a:t>
            </a:fld>
            <a:endParaRPr lang="en-GB"/>
          </a:p>
        </p:txBody>
      </p:sp>
    </p:spTree>
    <p:extLst>
      <p:ext uri="{BB962C8B-B14F-4D97-AF65-F5344CB8AC3E}">
        <p14:creationId xmlns:p14="http://schemas.microsoft.com/office/powerpoint/2010/main" val="2704259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All local health indicators listed by strength of R squared value. Other deprivation indicators have been excluded.
The three highlighted are further explored in the following slides</a:t>
            </a:r>
          </a:p>
        </p:txBody>
      </p:sp>
      <p:sp>
        <p:nvSpPr>
          <p:cNvPr id="4" name="Slide Number Placeholder 3"/>
          <p:cNvSpPr>
            <a:spLocks noGrp="1"/>
          </p:cNvSpPr>
          <p:nvPr>
            <p:ph type="sldNum" sz="quarter" idx="10"/>
          </p:nvPr>
        </p:nvSpPr>
        <p:spPr/>
        <p:txBody>
          <a:bodyPr/>
          <a:lstStyle/>
          <a:p>
            <a:fld id="{CC0DF53C-5065-4965-8895-D889C495ED4F}" type="slidenum">
              <a:rPr lang="en-GB" smtClean="0"/>
              <a:t>39</a:t>
            </a:fld>
            <a:endParaRPr lang="en-GB"/>
          </a:p>
        </p:txBody>
      </p:sp>
    </p:spTree>
    <p:extLst>
      <p:ext uri="{BB962C8B-B14F-4D97-AF65-F5344CB8AC3E}">
        <p14:creationId xmlns:p14="http://schemas.microsoft.com/office/powerpoint/2010/main" val="265331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Freepik icons are free to use but you must credit them.</a:t>
            </a:r>
          </a:p>
        </p:txBody>
      </p:sp>
      <p:sp>
        <p:nvSpPr>
          <p:cNvPr id="4" name="Slide Number Placeholder 3"/>
          <p:cNvSpPr>
            <a:spLocks noGrp="1"/>
          </p:cNvSpPr>
          <p:nvPr>
            <p:ph type="sldNum" sz="quarter" idx="10"/>
          </p:nvPr>
        </p:nvSpPr>
        <p:spPr/>
        <p:txBody>
          <a:bodyPr/>
          <a:lstStyle/>
          <a:p>
            <a:fld id="{CC0DF53C-5065-4965-8895-D889C495ED4F}" type="slidenum">
              <a:rPr lang="en-GB" smtClean="0"/>
              <a:t>47</a:t>
            </a:fld>
            <a:endParaRPr lang="en-GB"/>
          </a:p>
        </p:txBody>
      </p:sp>
    </p:spTree>
    <p:extLst>
      <p:ext uri="{BB962C8B-B14F-4D97-AF65-F5344CB8AC3E}">
        <p14:creationId xmlns:p14="http://schemas.microsoft.com/office/powerpoint/2010/main" val="403180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Please note that we have tried to keep this slide-set in a format which allows it to be accessible to a lay audience. However, we understand that some users will appreciate a more technical explanation and it is hoped that this glossary provides that.</a:t>
            </a:r>
          </a:p>
        </p:txBody>
      </p:sp>
      <p:sp>
        <p:nvSpPr>
          <p:cNvPr id="4" name="Slide Number Placeholder 3"/>
          <p:cNvSpPr>
            <a:spLocks noGrp="1"/>
          </p:cNvSpPr>
          <p:nvPr>
            <p:ph type="sldNum" sz="quarter" idx="10"/>
          </p:nvPr>
        </p:nvSpPr>
        <p:spPr/>
        <p:txBody>
          <a:bodyPr/>
          <a:lstStyle/>
          <a:p>
            <a:fld id="{CC0DF53C-5065-4965-8895-D889C495ED4F}" type="slidenum">
              <a:rPr lang="en-GB" smtClean="0"/>
              <a:t>4</a:t>
            </a:fld>
            <a:endParaRPr lang="en-GB"/>
          </a:p>
        </p:txBody>
      </p:sp>
    </p:spTree>
    <p:extLst>
      <p:ext uri="{BB962C8B-B14F-4D97-AF65-F5344CB8AC3E}">
        <p14:creationId xmlns:p14="http://schemas.microsoft.com/office/powerpoint/2010/main" val="1962269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Indices of Multiple Deprivation 2015 - Income Deprivation Score by ward. Estimated count calculated by applying rate to 2015 population.
Metadata: See Local Health.</a:t>
            </a:r>
          </a:p>
        </p:txBody>
      </p:sp>
      <p:sp>
        <p:nvSpPr>
          <p:cNvPr id="4" name="Slide Number Placeholder 3"/>
          <p:cNvSpPr>
            <a:spLocks noGrp="1"/>
          </p:cNvSpPr>
          <p:nvPr>
            <p:ph type="sldNum" sz="quarter" idx="10"/>
          </p:nvPr>
        </p:nvSpPr>
        <p:spPr/>
        <p:txBody>
          <a:bodyPr/>
          <a:lstStyle/>
          <a:p>
            <a:fld id="{CC0DF53C-5065-4965-8895-D889C495ED4F}" type="slidenum">
              <a:rPr lang="en-GB" smtClean="0"/>
              <a:t>6</a:t>
            </a:fld>
            <a:endParaRPr lang="en-GB"/>
          </a:p>
        </p:txBody>
      </p:sp>
    </p:spTree>
    <p:extLst>
      <p:ext uri="{BB962C8B-B14F-4D97-AF65-F5344CB8AC3E}">
        <p14:creationId xmlns:p14="http://schemas.microsoft.com/office/powerpoint/2010/main" val="391605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Public Health England Outcome Indicator 0.1ii - Life Expectancy at birth (Males)
Local and regional average
www.phoutcomes.info</a:t>
            </a:r>
          </a:p>
        </p:txBody>
      </p:sp>
      <p:sp>
        <p:nvSpPr>
          <p:cNvPr id="4" name="Slide Number Placeholder 3"/>
          <p:cNvSpPr>
            <a:spLocks noGrp="1"/>
          </p:cNvSpPr>
          <p:nvPr>
            <p:ph type="sldNum" sz="quarter" idx="10"/>
          </p:nvPr>
        </p:nvSpPr>
        <p:spPr/>
        <p:txBody>
          <a:bodyPr/>
          <a:lstStyle/>
          <a:p>
            <a:fld id="{CC0DF53C-5065-4965-8895-D889C495ED4F}" type="slidenum">
              <a:rPr lang="en-GB" smtClean="0"/>
              <a:t>7</a:t>
            </a:fld>
            <a:endParaRPr lang="en-GB"/>
          </a:p>
        </p:txBody>
      </p:sp>
    </p:spTree>
    <p:extLst>
      <p:ext uri="{BB962C8B-B14F-4D97-AF65-F5344CB8AC3E}">
        <p14:creationId xmlns:p14="http://schemas.microsoft.com/office/powerpoint/2010/main" val="65018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Public Health England Outcome Indicator 0.1ii - Life Expectancy at birth (Females)
Local and regional average
www.phoutcomes.info</a:t>
            </a:r>
          </a:p>
        </p:txBody>
      </p:sp>
      <p:sp>
        <p:nvSpPr>
          <p:cNvPr id="4" name="Slide Number Placeholder 3"/>
          <p:cNvSpPr>
            <a:spLocks noGrp="1"/>
          </p:cNvSpPr>
          <p:nvPr>
            <p:ph type="sldNum" sz="quarter" idx="10"/>
          </p:nvPr>
        </p:nvSpPr>
        <p:spPr/>
        <p:txBody>
          <a:bodyPr/>
          <a:lstStyle/>
          <a:p>
            <a:fld id="{CC0DF53C-5065-4965-8895-D889C495ED4F}" type="slidenum">
              <a:rPr lang="en-GB" smtClean="0"/>
              <a:t>8</a:t>
            </a:fld>
            <a:endParaRPr lang="en-GB"/>
          </a:p>
        </p:txBody>
      </p:sp>
    </p:spTree>
    <p:extLst>
      <p:ext uri="{BB962C8B-B14F-4D97-AF65-F5344CB8AC3E}">
        <p14:creationId xmlns:p14="http://schemas.microsoft.com/office/powerpoint/2010/main" val="334168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Note a different scale is used for local data compared to regional data
Metadata: See Local Health. Included in download spreadsheet.</a:t>
            </a:r>
          </a:p>
        </p:txBody>
      </p:sp>
      <p:sp>
        <p:nvSpPr>
          <p:cNvPr id="4" name="Slide Number Placeholder 3"/>
          <p:cNvSpPr>
            <a:spLocks noGrp="1"/>
          </p:cNvSpPr>
          <p:nvPr>
            <p:ph type="sldNum" sz="quarter" idx="10"/>
          </p:nvPr>
        </p:nvSpPr>
        <p:spPr/>
        <p:txBody>
          <a:bodyPr/>
          <a:lstStyle/>
          <a:p>
            <a:fld id="{CC0DF53C-5065-4965-8895-D889C495ED4F}" type="slidenum">
              <a:rPr lang="en-GB" smtClean="0"/>
              <a:t>9</a:t>
            </a:fld>
            <a:endParaRPr lang="en-GB"/>
          </a:p>
        </p:txBody>
      </p:sp>
    </p:spTree>
    <p:extLst>
      <p:ext uri="{BB962C8B-B14F-4D97-AF65-F5344CB8AC3E}">
        <p14:creationId xmlns:p14="http://schemas.microsoft.com/office/powerpoint/2010/main" val="236046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Global Burden of Disease (GBD) is a tool to quantify health loss from hundreds of diseases, injuries, and risk factors, so that health systems can be improved and disparities can be eliminated. See http://www.healthdata.org/gbd/about. 
The slide lists the top 8 conditions in the region as measured by disability-adjusted life years. See http://www.healthdata.org/gbd/data-visualizations.</a:t>
            </a:r>
          </a:p>
        </p:txBody>
      </p:sp>
      <p:sp>
        <p:nvSpPr>
          <p:cNvPr id="4" name="Slide Number Placeholder 3"/>
          <p:cNvSpPr>
            <a:spLocks noGrp="1"/>
          </p:cNvSpPr>
          <p:nvPr>
            <p:ph type="sldNum" sz="quarter" idx="10"/>
          </p:nvPr>
        </p:nvSpPr>
        <p:spPr/>
        <p:txBody>
          <a:bodyPr/>
          <a:lstStyle/>
          <a:p>
            <a:fld id="{CC0DF53C-5065-4965-8895-D889C495ED4F}" type="slidenum">
              <a:rPr lang="en-GB" smtClean="0"/>
              <a:t>11</a:t>
            </a:fld>
            <a:endParaRPr lang="en-GB"/>
          </a:p>
        </p:txBody>
      </p:sp>
    </p:spTree>
    <p:extLst>
      <p:ext uri="{BB962C8B-B14F-4D97-AF65-F5344CB8AC3E}">
        <p14:creationId xmlns:p14="http://schemas.microsoft.com/office/powerpoint/2010/main" val="4262467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Note: the following slides use the closest currently available local health indicator - limiting long term illness or disability
Source: Health &amp; Safety Executive http://www.hse.gov.uk/statistics/causdis/musculoskeletal/msd.pdf
Data Source: Labour Force Survey
The association between obesity &amp; low back pain: A meta-analysis Rahman et al, 2010, http://aje.oxfordjournals.org/content/171/2/135.full</a:t>
            </a:r>
          </a:p>
        </p:txBody>
      </p:sp>
      <p:sp>
        <p:nvSpPr>
          <p:cNvPr id="4" name="Slide Number Placeholder 3"/>
          <p:cNvSpPr>
            <a:spLocks noGrp="1"/>
          </p:cNvSpPr>
          <p:nvPr>
            <p:ph type="sldNum" sz="quarter" idx="10"/>
          </p:nvPr>
        </p:nvSpPr>
        <p:spPr/>
        <p:txBody>
          <a:bodyPr/>
          <a:lstStyle/>
          <a:p>
            <a:fld id="{CC0DF53C-5065-4965-8895-D889C495ED4F}" type="slidenum">
              <a:rPr lang="en-GB" smtClean="0"/>
              <a:t>13</a:t>
            </a:fld>
            <a:endParaRPr lang="en-GB"/>
          </a:p>
        </p:txBody>
      </p:sp>
    </p:spTree>
    <p:extLst>
      <p:ext uri="{BB962C8B-B14F-4D97-AF65-F5344CB8AC3E}">
        <p14:creationId xmlns:p14="http://schemas.microsoft.com/office/powerpoint/2010/main" val="622046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a:t>Of the 490,791 deaths in England in 2016, 13.6% male deaths and 8.3% female deaths had an underlying cause of death recorded as Ischaemic heart disease (ICD10 I20-I25) in 2016
Source: ONS Annual Death registration extracts, 2016</a:t>
            </a:r>
          </a:p>
        </p:txBody>
      </p:sp>
      <p:sp>
        <p:nvSpPr>
          <p:cNvPr id="4" name="Slide Number Placeholder 3"/>
          <p:cNvSpPr>
            <a:spLocks noGrp="1"/>
          </p:cNvSpPr>
          <p:nvPr>
            <p:ph type="sldNum" sz="quarter" idx="10"/>
          </p:nvPr>
        </p:nvSpPr>
        <p:spPr/>
        <p:txBody>
          <a:bodyPr/>
          <a:lstStyle/>
          <a:p>
            <a:fld id="{CC0DF53C-5065-4965-8895-D889C495ED4F}" type="slidenum">
              <a:rPr lang="en-GB" smtClean="0"/>
              <a:t>17</a:t>
            </a:fld>
            <a:endParaRPr lang="en-GB"/>
          </a:p>
        </p:txBody>
      </p:sp>
    </p:spTree>
    <p:extLst>
      <p:ext uri="{BB962C8B-B14F-4D97-AF65-F5344CB8AC3E}">
        <p14:creationId xmlns:p14="http://schemas.microsoft.com/office/powerpoint/2010/main" val="2317674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16496" y="2132856"/>
            <a:ext cx="8269785" cy="208454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16496" y="5445216"/>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9541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a:t>Click icon to add picture</a:t>
            </a:r>
            <a:endParaRPr lang="en-US" noProof="0" dirty="0"/>
          </a:p>
        </p:txBody>
      </p:sp>
      <p:sp>
        <p:nvSpPr>
          <p:cNvPr id="3" name="Slide Number Placeholder 5"/>
          <p:cNvSpPr>
            <a:spLocks noGrp="1"/>
          </p:cNvSpPr>
          <p:nvPr>
            <p:ph type="sldNum" sz="quarter" idx="14"/>
          </p:nvPr>
        </p:nvSpPr>
        <p:spPr/>
        <p:txBody>
          <a:bodyPr/>
          <a:lstStyle>
            <a:lvl1pPr>
              <a:defRPr/>
            </a:lvl1pPr>
          </a:lstStyle>
          <a:p>
            <a:fld id="{1A540A6A-001A-47F1-9A5B-7AC0CC1BFC9A}" type="slidenum">
              <a:rPr lang="en-GB" smtClean="0"/>
              <a:t>‹#›</a:t>
            </a:fld>
            <a:endParaRPr lang="en-GB"/>
          </a:p>
        </p:txBody>
      </p:sp>
      <p:sp>
        <p:nvSpPr>
          <p:cNvPr id="4" name="Footer Placeholder 5"/>
          <p:cNvSpPr>
            <a:spLocks noGrp="1"/>
          </p:cNvSpPr>
          <p:nvPr>
            <p:ph type="ftr" sz="quarter" idx="15"/>
          </p:nvPr>
        </p:nvSpPr>
        <p:spPr/>
        <p:txBody>
          <a:bodyPr/>
          <a:lstStyle>
            <a:lvl1pPr>
              <a:defRPr/>
            </a:lvl1pPr>
          </a:lstStyle>
          <a:p>
            <a:endParaRPr lang="en-GB"/>
          </a:p>
        </p:txBody>
      </p:sp>
    </p:spTree>
    <p:extLst>
      <p:ext uri="{BB962C8B-B14F-4D97-AF65-F5344CB8AC3E}">
        <p14:creationId xmlns:p14="http://schemas.microsoft.com/office/powerpoint/2010/main" val="369814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Footer Placeholder 5"/>
          <p:cNvSpPr txBox="1">
            <a:spLocks/>
          </p:cNvSpPr>
          <p:nvPr/>
        </p:nvSpPr>
        <p:spPr>
          <a:xfrm>
            <a:off x="1127125" y="6308725"/>
            <a:ext cx="8347075" cy="549275"/>
          </a:xfrm>
          <a:prstGeom prst="rect">
            <a:avLst/>
          </a:prstGeom>
        </p:spPr>
        <p:txBody>
          <a:bodyPr lIns="0" tIns="0" rIns="0" bIns="0" anchor="ctr"/>
          <a:lstStyle>
            <a:defPPr>
              <a:defRPr lang="en-GB"/>
            </a:defPPr>
            <a:lvl1pPr algn="l" rtl="0" eaLnBrk="1" fontAlgn="auto" hangingPunct="1">
              <a:spcBef>
                <a:spcPts val="0"/>
              </a:spcBef>
              <a:spcAft>
                <a:spcPts val="0"/>
              </a:spcAft>
              <a:defRPr sz="1000" kern="1200" baseline="0">
                <a:solidFill>
                  <a:schemeClr val="bg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GB"/>
              <a:t>Inequalities Briefing</a:t>
            </a:r>
            <a:endParaRPr lang="en-GB" dirty="0"/>
          </a:p>
        </p:txBody>
      </p:sp>
      <p:sp>
        <p:nvSpPr>
          <p:cNvPr id="2" name="Title 1"/>
          <p:cNvSpPr>
            <a:spLocks noGrp="1"/>
          </p:cNvSpPr>
          <p:nvPr>
            <p:ph type="title"/>
          </p:nvPr>
        </p:nvSpPr>
        <p:spPr>
          <a:xfrm>
            <a:off x="560512" y="116632"/>
            <a:ext cx="8784977" cy="1143000"/>
          </a:xfrm>
        </p:spPr>
        <p:txBody>
          <a:bodyPr/>
          <a:lstStyle>
            <a:lvl1pPr>
              <a:defRPr sz="3250" b="1">
                <a:solidFill>
                  <a:srgbClr val="00AE9E"/>
                </a:solidFill>
              </a:defRPr>
            </a:lvl1pPr>
          </a:lstStyle>
          <a:p>
            <a:r>
              <a:rPr lang="en-US"/>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FABC6E6D-E604-4858-BF95-D7D242B2B913}" type="datetimeFigureOut">
              <a:rPr lang="en-GB" smtClean="0"/>
              <a:t>18/11/2019</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b="1"/>
            </a:lvl1pPr>
          </a:lstStyle>
          <a:p>
            <a:fld id="{1A540A6A-001A-47F1-9A5B-7AC0CC1BFC9A}" type="slidenum">
              <a:rPr lang="en-GB" smtClean="0"/>
              <a:t>‹#›</a:t>
            </a:fld>
            <a:endParaRPr lang="en-GB"/>
          </a:p>
        </p:txBody>
      </p:sp>
    </p:spTree>
    <p:extLst>
      <p:ext uri="{BB962C8B-B14F-4D97-AF65-F5344CB8AC3E}">
        <p14:creationId xmlns:p14="http://schemas.microsoft.com/office/powerpoint/2010/main" val="966985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fld id="{4CA8C8E5-1546-4212-B710-EB1297ED9CAF}" type="slidenum">
              <a:rPr lang="en-GB" altLang="en-US" sz="1200"/>
              <a:pPr eaLnBrk="1" fontAlgn="auto" hangingPunct="1">
                <a:spcBef>
                  <a:spcPts val="0"/>
                </a:spcBef>
                <a:spcAft>
                  <a:spcPts val="0"/>
                </a:spcAft>
                <a:defRPr/>
              </a:pPr>
              <a:t>‹#›</a:t>
            </a:fld>
            <a:endParaRPr lang="en-US" sz="800" dirty="0"/>
          </a:p>
        </p:txBody>
      </p:sp>
      <p:sp>
        <p:nvSpPr>
          <p:cNvPr id="8" name="Title 1"/>
          <p:cNvSpPr>
            <a:spLocks noGrp="1"/>
          </p:cNvSpPr>
          <p:nvPr>
            <p:ph type="title"/>
          </p:nvPr>
        </p:nvSpPr>
        <p:spPr>
          <a:xfrm>
            <a:off x="560512" y="116632"/>
            <a:ext cx="8784977" cy="1143000"/>
          </a:xfrm>
        </p:spPr>
        <p:txBody>
          <a:bodyPr/>
          <a:lstStyle>
            <a:lvl1pPr>
              <a:defRPr sz="3250" b="1">
                <a:solidFill>
                  <a:srgbClr val="00AE9E"/>
                </a:solidFill>
              </a:defRPr>
            </a:lvl1pPr>
          </a:lstStyle>
          <a:p>
            <a:r>
              <a:rPr lang="en-US"/>
              <a:t>Click to edit Master title style</a:t>
            </a:r>
            <a:endParaRPr lang="en-GB" dirty="0"/>
          </a:p>
        </p:txBody>
      </p:sp>
      <p:sp>
        <p:nvSpPr>
          <p:cNvPr id="4" name="Footer Placeholder 5"/>
          <p:cNvSpPr>
            <a:spLocks noGrp="1"/>
          </p:cNvSpPr>
          <p:nvPr>
            <p:ph type="ftr" sz="quarter" idx="10"/>
          </p:nvPr>
        </p:nvSpPr>
        <p:spPr/>
        <p:txBody>
          <a:bodyPr/>
          <a:lstStyle>
            <a:lvl1pPr algn="l" eaLnBrk="1" fontAlgn="auto" hangingPunct="1">
              <a:spcBef>
                <a:spcPts val="0"/>
              </a:spcBef>
              <a:spcAft>
                <a:spcPts val="0"/>
              </a:spcAft>
              <a:defRPr sz="1000"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17470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fld id="{0867F465-148C-45FA-A38A-10E94DF086E3}" type="slidenum">
              <a:rPr lang="en-GB" altLang="en-US" sz="1200"/>
              <a:pPr eaLnBrk="1" fontAlgn="auto" hangingPunct="1">
                <a:spcBef>
                  <a:spcPts val="0"/>
                </a:spcBef>
                <a:spcAft>
                  <a:spcPts val="0"/>
                </a:spcAft>
                <a:defRPr/>
              </a:pPr>
              <a:t>‹#›</a:t>
            </a:fld>
            <a:endParaRPr lang="en-US" sz="1050" dirty="0"/>
          </a:p>
        </p:txBody>
      </p:sp>
      <p:sp>
        <p:nvSpPr>
          <p:cNvPr id="6" name="Title 1"/>
          <p:cNvSpPr>
            <a:spLocks noGrp="1"/>
          </p:cNvSpPr>
          <p:nvPr>
            <p:ph type="title"/>
          </p:nvPr>
        </p:nvSpPr>
        <p:spPr>
          <a:xfrm>
            <a:off x="560512" y="116632"/>
            <a:ext cx="8784977" cy="1143000"/>
          </a:xfrm>
        </p:spPr>
        <p:txBody>
          <a:bodyPr/>
          <a:lstStyle>
            <a:lvl1pPr>
              <a:defRPr sz="3250" b="1">
                <a:solidFill>
                  <a:srgbClr val="00AE9E"/>
                </a:solidFill>
              </a:defRPr>
            </a:lvl1pPr>
          </a:lstStyle>
          <a:p>
            <a:r>
              <a:rPr lang="en-US"/>
              <a:t>Click to edit Master title style</a:t>
            </a:r>
            <a:endParaRPr lang="en-GB" dirty="0"/>
          </a:p>
        </p:txBody>
      </p:sp>
      <p:sp>
        <p:nvSpPr>
          <p:cNvPr id="4" name="Footer Placeholder 5"/>
          <p:cNvSpPr>
            <a:spLocks noGrp="1"/>
          </p:cNvSpPr>
          <p:nvPr>
            <p:ph type="ftr" sz="quarter" idx="10"/>
          </p:nvPr>
        </p:nvSpPr>
        <p:spPr/>
        <p:txBody>
          <a:bodyPr/>
          <a:lstStyle>
            <a:lvl1pPr algn="l" eaLnBrk="1" fontAlgn="auto" hangingPunct="1">
              <a:spcBef>
                <a:spcPts val="0"/>
              </a:spcBef>
              <a:spcAft>
                <a:spcPts val="0"/>
              </a:spcAft>
              <a:defRPr sz="1000"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101721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marL="184150" eaLnBrk="1" hangingPunct="1">
              <a:defRPr sz="1200">
                <a:solidFill>
                  <a:schemeClr val="bg1"/>
                </a:solidFill>
              </a:defRPr>
            </a:lvl1pPr>
          </a:lstStyle>
          <a:p>
            <a:fld id="{1A540A6A-001A-47F1-9A5B-7AC0CC1BFC9A}"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1000" baseline="0">
                <a:solidFill>
                  <a:schemeClr val="bg1"/>
                </a:solidFill>
                <a:latin typeface="Arial" pitchFamily="34" charset="0"/>
              </a:defRPr>
            </a:lvl1pP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312738" rtl="0" eaLnBrk="1" fontAlgn="base" hangingPunct="1">
        <a:spcBef>
          <a:spcPct val="0"/>
        </a:spcBef>
        <a:spcAft>
          <a:spcPct val="0"/>
        </a:spcAft>
        <a:defRPr sz="1300" kern="1200" spc="-52">
          <a:solidFill>
            <a:srgbClr val="00AE9E"/>
          </a:solidFill>
          <a:latin typeface="+mj-lt"/>
          <a:ea typeface="+mj-ea"/>
          <a:cs typeface="+mj-cs"/>
        </a:defRPr>
      </a:lvl1pPr>
      <a:lvl2pPr algn="l" defTabSz="312738" rtl="0" eaLnBrk="1" fontAlgn="base" hangingPunct="1">
        <a:spcBef>
          <a:spcPct val="0"/>
        </a:spcBef>
        <a:spcAft>
          <a:spcPct val="0"/>
        </a:spcAft>
        <a:defRPr sz="1300">
          <a:solidFill>
            <a:srgbClr val="00AE9E"/>
          </a:solidFill>
          <a:latin typeface="Arial" panose="020B0604020202020204" pitchFamily="34" charset="0"/>
        </a:defRPr>
      </a:lvl2pPr>
      <a:lvl3pPr algn="l" defTabSz="312738" rtl="0" eaLnBrk="1" fontAlgn="base" hangingPunct="1">
        <a:spcBef>
          <a:spcPct val="0"/>
        </a:spcBef>
        <a:spcAft>
          <a:spcPct val="0"/>
        </a:spcAft>
        <a:defRPr sz="1300">
          <a:solidFill>
            <a:srgbClr val="00AE9E"/>
          </a:solidFill>
          <a:latin typeface="Arial" panose="020B0604020202020204" pitchFamily="34" charset="0"/>
        </a:defRPr>
      </a:lvl3pPr>
      <a:lvl4pPr algn="l" defTabSz="312738" rtl="0" eaLnBrk="1" fontAlgn="base" hangingPunct="1">
        <a:spcBef>
          <a:spcPct val="0"/>
        </a:spcBef>
        <a:spcAft>
          <a:spcPct val="0"/>
        </a:spcAft>
        <a:defRPr sz="1300">
          <a:solidFill>
            <a:srgbClr val="00AE9E"/>
          </a:solidFill>
          <a:latin typeface="Arial" panose="020B0604020202020204" pitchFamily="34" charset="0"/>
        </a:defRPr>
      </a:lvl4pPr>
      <a:lvl5pPr algn="l" defTabSz="312738" rtl="0" eaLnBrk="1" fontAlgn="base" hangingPunct="1">
        <a:spcBef>
          <a:spcPct val="0"/>
        </a:spcBef>
        <a:spcAft>
          <a:spcPct val="0"/>
        </a:spcAft>
        <a:defRPr sz="1300">
          <a:solidFill>
            <a:srgbClr val="00AE9E"/>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charset="0"/>
        <a:defRPr sz="500" kern="1200">
          <a:solidFill>
            <a:srgbClr val="46AE9E"/>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Health inequalities briefing
Sandwell</a:t>
            </a:r>
          </a:p>
        </p:txBody>
      </p:sp>
      <p:sp>
        <p:nvSpPr>
          <p:cNvPr id="3" name="Subtitle 2"/>
          <p:cNvSpPr>
            <a:spLocks noGrp="1"/>
          </p:cNvSpPr>
          <p:nvPr>
            <p:ph type="subTitle" idx="1"/>
          </p:nvPr>
        </p:nvSpPr>
        <p:spPr/>
        <p:txBody>
          <a:bodyPr/>
          <a:lstStyle/>
          <a:p>
            <a:r>
              <a:rPr lang="en-GB"/>
              <a:t>March 2018</a:t>
            </a:r>
          </a:p>
        </p:txBody>
      </p:sp>
      <p:sp>
        <p:nvSpPr>
          <p:cNvPr id="4" name="TextBox 3"/>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Version 1.3 Released March 2018</a:t>
            </a:r>
          </a:p>
        </p:txBody>
      </p:sp>
    </p:spTree>
    <p:extLst>
      <p:ext uri="{BB962C8B-B14F-4D97-AF65-F5344CB8AC3E}">
        <p14:creationId xmlns:p14="http://schemas.microsoft.com/office/powerpoint/2010/main" val="298374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Deaths from all causes, under 75 years (2011-2015)</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219995" y="1371600"/>
            <a:ext cx="441901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18863" y="4046220"/>
            <a:ext cx="3715274" cy="2057400"/>
          </a:xfrm>
          <a:prstGeom prst="rect">
            <a:avLst/>
          </a:prstGeom>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2621" y="1405890"/>
            <a:ext cx="5202118" cy="2400300"/>
          </a:xfrm>
          <a:prstGeom prst="rect">
            <a:avLst/>
          </a:prstGeom>
        </p:spPr>
      </p:pic>
    </p:spTree>
    <p:extLst>
      <p:ext uri="{BB962C8B-B14F-4D97-AF65-F5344CB8AC3E}">
        <p14:creationId xmlns:p14="http://schemas.microsoft.com/office/powerpoint/2010/main" val="183480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GBD cause: West Midlands</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sp>
        <p:nvSpPr>
          <p:cNvPr id="4" name="TextBox 3"/>
          <p:cNvSpPr txBox="1"/>
          <p:nvPr/>
        </p:nvSpPr>
        <p:spPr>
          <a:xfrm>
            <a:off x="495300" y="1028701"/>
            <a:ext cx="8915400" cy="430887"/>
          </a:xfrm>
          <a:prstGeom prst="rect">
            <a:avLst/>
          </a:prstGeom>
          <a:noFill/>
          <a:ln w="0" cap="flat" cmpd="sng" algn="ctr">
            <a:solidFill>
              <a:srgbClr val="BEBEBE">
                <a:alpha val="0"/>
              </a:srgbClr>
            </a:solidFill>
            <a:prstDash val="solid"/>
            <a:round/>
            <a:headEnd type="none" w="med" len="med"/>
            <a:tailEnd type="none" w="med" len="med"/>
          </a:ln>
        </p:spPr>
        <p:txBody>
          <a:bodyPr vert="horz" rtlCol="0">
            <a:spAutoFit/>
          </a:bodyPr>
          <a:lstStyle/>
          <a:p>
            <a:r>
              <a:rPr lang="en-GB" sz="2200" b="1">
                <a:solidFill>
                  <a:srgbClr val="00AE9E"/>
                </a:solidFill>
                <a:latin typeface="Calibri"/>
              </a:rPr>
              <a:t>Causes ranked by percentage of total disability-adjusted life years</a:t>
            </a: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48906" y="1508760"/>
            <a:ext cx="7802548" cy="4800600"/>
          </a:xfrm>
          <a:prstGeom prst="rect">
            <a:avLst/>
          </a:prstGeom>
        </p:spPr>
      </p:pic>
    </p:spTree>
    <p:extLst>
      <p:ext uri="{BB962C8B-B14F-4D97-AF65-F5344CB8AC3E}">
        <p14:creationId xmlns:p14="http://schemas.microsoft.com/office/powerpoint/2010/main" val="162106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Global Burden of Disease: Low back and neck pain</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348906" y="1234440"/>
            <a:ext cx="7802548" cy="4800600"/>
          </a:xfrm>
          <a:prstGeom prst="rect">
            <a:avLst/>
          </a:prstGeom>
        </p:spPr>
      </p:pic>
    </p:spTree>
    <p:extLst>
      <p:ext uri="{BB962C8B-B14F-4D97-AF65-F5344CB8AC3E}">
        <p14:creationId xmlns:p14="http://schemas.microsoft.com/office/powerpoint/2010/main" val="1991282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Low back and neck pain - National picture</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537513" y="1714500"/>
            <a:ext cx="8830974" cy="4114800"/>
          </a:xfrm>
          <a:prstGeom prst="rect">
            <a:avLst/>
          </a:prstGeom>
        </p:spPr>
      </p:pic>
    </p:spTree>
    <p:extLst>
      <p:ext uri="{BB962C8B-B14F-4D97-AF65-F5344CB8AC3E}">
        <p14:creationId xmlns:p14="http://schemas.microsoft.com/office/powerpoint/2010/main" val="2022199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Limiting long term illness or disability (2011)</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6070" y="1371600"/>
            <a:ext cx="480086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731002" y="1371600"/>
            <a:ext cx="5000756" cy="4800600"/>
          </a:xfrm>
          <a:prstGeom prst="rect">
            <a:avLst/>
          </a:prstGeom>
        </p:spPr>
      </p:pic>
    </p:spTree>
    <p:extLst>
      <p:ext uri="{BB962C8B-B14F-4D97-AF65-F5344CB8AC3E}">
        <p14:creationId xmlns:p14="http://schemas.microsoft.com/office/powerpoint/2010/main" val="392509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Limiting long term illness or disability (2011)</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219995" y="1371600"/>
            <a:ext cx="441901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18863" y="4046220"/>
            <a:ext cx="3715274" cy="2057400"/>
          </a:xfrm>
          <a:prstGeom prst="rect">
            <a:avLst/>
          </a:prstGeom>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2621" y="1405890"/>
            <a:ext cx="5202118" cy="2400300"/>
          </a:xfrm>
          <a:prstGeom prst="rect">
            <a:avLst/>
          </a:prstGeom>
        </p:spPr>
      </p:pic>
    </p:spTree>
    <p:extLst>
      <p:ext uri="{BB962C8B-B14F-4D97-AF65-F5344CB8AC3E}">
        <p14:creationId xmlns:p14="http://schemas.microsoft.com/office/powerpoint/2010/main" val="2114240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Global Burden of Disease: Ischaemic heart disease</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348906" y="1234440"/>
            <a:ext cx="7802548" cy="4800600"/>
          </a:xfrm>
          <a:prstGeom prst="rect">
            <a:avLst/>
          </a:prstGeom>
        </p:spPr>
      </p:pic>
    </p:spTree>
    <p:extLst>
      <p:ext uri="{BB962C8B-B14F-4D97-AF65-F5344CB8AC3E}">
        <p14:creationId xmlns:p14="http://schemas.microsoft.com/office/powerpoint/2010/main" val="3797125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Ischaemic heart disease - National picture</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813020" y="1714500"/>
            <a:ext cx="8279961" cy="4114800"/>
          </a:xfrm>
          <a:prstGeom prst="rect">
            <a:avLst/>
          </a:prstGeom>
        </p:spPr>
      </p:pic>
    </p:spTree>
    <p:extLst>
      <p:ext uri="{BB962C8B-B14F-4D97-AF65-F5344CB8AC3E}">
        <p14:creationId xmlns:p14="http://schemas.microsoft.com/office/powerpoint/2010/main" val="293112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Emergency hospital admissions for CHD (2011/12-2015/16)</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6070" y="1371600"/>
            <a:ext cx="480086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731002" y="1371600"/>
            <a:ext cx="5000756" cy="4800600"/>
          </a:xfrm>
          <a:prstGeom prst="rect">
            <a:avLst/>
          </a:prstGeom>
        </p:spPr>
      </p:pic>
    </p:spTree>
    <p:extLst>
      <p:ext uri="{BB962C8B-B14F-4D97-AF65-F5344CB8AC3E}">
        <p14:creationId xmlns:p14="http://schemas.microsoft.com/office/powerpoint/2010/main" val="2650496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Emergency hospital admissions for CHD (2011/12-2015/16)</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219995" y="1371600"/>
            <a:ext cx="441901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18863" y="4046220"/>
            <a:ext cx="3715274" cy="2057400"/>
          </a:xfrm>
          <a:prstGeom prst="rect">
            <a:avLst/>
          </a:prstGeom>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2621" y="1405890"/>
            <a:ext cx="5202118" cy="2400300"/>
          </a:xfrm>
          <a:prstGeom prst="rect">
            <a:avLst/>
          </a:prstGeom>
        </p:spPr>
      </p:pic>
    </p:spTree>
    <p:extLst>
      <p:ext uri="{BB962C8B-B14F-4D97-AF65-F5344CB8AC3E}">
        <p14:creationId xmlns:p14="http://schemas.microsoft.com/office/powerpoint/2010/main" val="124424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are health inequalities?</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sp>
        <p:nvSpPr>
          <p:cNvPr id="4" name="TextBox 3"/>
          <p:cNvSpPr txBox="1"/>
          <p:nvPr/>
        </p:nvSpPr>
        <p:spPr>
          <a:xfrm>
            <a:off x="495300" y="2400300"/>
            <a:ext cx="8915400" cy="19389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i="1">
                <a:solidFill>
                  <a:srgbClr val="90082E"/>
                </a:solidFill>
                <a:latin typeface="Arial"/>
              </a:rPr>
              <a:t>"Health inequalities are differences between people or groups due to social, geographical, biological or other factors. These differences have a huge impact, because they result in people who are worst off experiencing poorer health and shorter lives."</a:t>
            </a:r>
          </a:p>
        </p:txBody>
      </p:sp>
      <p:sp>
        <p:nvSpPr>
          <p:cNvPr id="5" name="TextBox 4"/>
          <p:cNvSpPr txBox="1"/>
          <p:nvPr/>
        </p:nvSpPr>
        <p:spPr>
          <a:xfrm>
            <a:off x="4457700" y="445770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i="1">
                <a:solidFill>
                  <a:srgbClr val="00AE9E"/>
                </a:solidFill>
                <a:latin typeface="Arial"/>
              </a:rPr>
              <a:t>NICE</a:t>
            </a:r>
          </a:p>
        </p:txBody>
      </p:sp>
      <p:sp>
        <p:nvSpPr>
          <p:cNvPr id="6" name="TextBox 5"/>
          <p:cNvSpPr txBox="1"/>
          <p:nvPr/>
        </p:nvSpPr>
        <p:spPr>
          <a:xfrm>
            <a:off x="2476500" y="4800601"/>
            <a:ext cx="49530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a:solidFill>
                  <a:srgbClr val="A6A6A6"/>
                </a:solidFill>
                <a:latin typeface="Calibri"/>
              </a:rPr>
              <a:t>https://www.nice.org.uk/advice/lgb4/chapter/introduction</a:t>
            </a:r>
          </a:p>
        </p:txBody>
      </p:sp>
    </p:spTree>
    <p:extLst>
      <p:ext uri="{BB962C8B-B14F-4D97-AF65-F5344CB8AC3E}">
        <p14:creationId xmlns:p14="http://schemas.microsoft.com/office/powerpoint/2010/main" val="2235672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Global Burden of Disease: Cerebrovascular disease</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348906" y="1234440"/>
            <a:ext cx="7802548" cy="4800600"/>
          </a:xfrm>
          <a:prstGeom prst="rect">
            <a:avLst/>
          </a:prstGeom>
        </p:spPr>
      </p:pic>
    </p:spTree>
    <p:extLst>
      <p:ext uri="{BB962C8B-B14F-4D97-AF65-F5344CB8AC3E}">
        <p14:creationId xmlns:p14="http://schemas.microsoft.com/office/powerpoint/2010/main" val="1965283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Cerebrovascular disease - National picture</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87013" y="1714500"/>
            <a:ext cx="9731977" cy="4114800"/>
          </a:xfrm>
          <a:prstGeom prst="rect">
            <a:avLst/>
          </a:prstGeom>
        </p:spPr>
      </p:pic>
    </p:spTree>
    <p:extLst>
      <p:ext uri="{BB962C8B-B14F-4D97-AF65-F5344CB8AC3E}">
        <p14:creationId xmlns:p14="http://schemas.microsoft.com/office/powerpoint/2010/main" val="2093223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Emergency hospital admissions for stroke (2011/12-2015/16)</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6070" y="1371600"/>
            <a:ext cx="480086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731002" y="1371600"/>
            <a:ext cx="5000756" cy="4800600"/>
          </a:xfrm>
          <a:prstGeom prst="rect">
            <a:avLst/>
          </a:prstGeom>
        </p:spPr>
      </p:pic>
    </p:spTree>
    <p:extLst>
      <p:ext uri="{BB962C8B-B14F-4D97-AF65-F5344CB8AC3E}">
        <p14:creationId xmlns:p14="http://schemas.microsoft.com/office/powerpoint/2010/main" val="1012215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Emergency hospital admissions for stroke (2011/12-2015/16)</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219995" y="1371600"/>
            <a:ext cx="441901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18863" y="4046220"/>
            <a:ext cx="3715274" cy="2057400"/>
          </a:xfrm>
          <a:prstGeom prst="rect">
            <a:avLst/>
          </a:prstGeom>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2621" y="1405890"/>
            <a:ext cx="5202118" cy="2400300"/>
          </a:xfrm>
          <a:prstGeom prst="rect">
            <a:avLst/>
          </a:prstGeom>
        </p:spPr>
      </p:pic>
    </p:spTree>
    <p:extLst>
      <p:ext uri="{BB962C8B-B14F-4D97-AF65-F5344CB8AC3E}">
        <p14:creationId xmlns:p14="http://schemas.microsoft.com/office/powerpoint/2010/main" val="2451285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Global Burden of Disease: Skin and subcutaneous diseases</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348906" y="1234440"/>
            <a:ext cx="7802548" cy="4800600"/>
          </a:xfrm>
          <a:prstGeom prst="rect">
            <a:avLst/>
          </a:prstGeom>
        </p:spPr>
      </p:pic>
    </p:spTree>
    <p:extLst>
      <p:ext uri="{BB962C8B-B14F-4D97-AF65-F5344CB8AC3E}">
        <p14:creationId xmlns:p14="http://schemas.microsoft.com/office/powerpoint/2010/main" val="283510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Skin and subcutaneous diseases - National picture</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484853" y="1714500"/>
            <a:ext cx="8936295" cy="4114800"/>
          </a:xfrm>
          <a:prstGeom prst="rect">
            <a:avLst/>
          </a:prstGeom>
        </p:spPr>
      </p:pic>
    </p:spTree>
    <p:extLst>
      <p:ext uri="{BB962C8B-B14F-4D97-AF65-F5344CB8AC3E}">
        <p14:creationId xmlns:p14="http://schemas.microsoft.com/office/powerpoint/2010/main" val="973989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Global Burden of Disease: Tracheal, bronchus, and lung cancer</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348906" y="1234440"/>
            <a:ext cx="7802548" cy="4800600"/>
          </a:xfrm>
          <a:prstGeom prst="rect">
            <a:avLst/>
          </a:prstGeom>
        </p:spPr>
      </p:pic>
    </p:spTree>
    <p:extLst>
      <p:ext uri="{BB962C8B-B14F-4D97-AF65-F5344CB8AC3E}">
        <p14:creationId xmlns:p14="http://schemas.microsoft.com/office/powerpoint/2010/main" val="3624710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Lung cancer - National picture</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1168571" y="1714500"/>
            <a:ext cx="7568859" cy="4114800"/>
          </a:xfrm>
          <a:prstGeom prst="rect">
            <a:avLst/>
          </a:prstGeom>
        </p:spPr>
      </p:pic>
    </p:spTree>
    <p:extLst>
      <p:ext uri="{BB962C8B-B14F-4D97-AF65-F5344CB8AC3E}">
        <p14:creationId xmlns:p14="http://schemas.microsoft.com/office/powerpoint/2010/main" val="1803453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Incidence of lung cancer (2011 - 2015)</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6070" y="1371600"/>
            <a:ext cx="480086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731002" y="1371600"/>
            <a:ext cx="5000756" cy="4800600"/>
          </a:xfrm>
          <a:prstGeom prst="rect">
            <a:avLst/>
          </a:prstGeom>
        </p:spPr>
      </p:pic>
    </p:spTree>
    <p:extLst>
      <p:ext uri="{BB962C8B-B14F-4D97-AF65-F5344CB8AC3E}">
        <p14:creationId xmlns:p14="http://schemas.microsoft.com/office/powerpoint/2010/main" val="3885588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Incidence of lung cancer (2011 - 2015)</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219995" y="1371600"/>
            <a:ext cx="441901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18863" y="4046220"/>
            <a:ext cx="3715274" cy="2057400"/>
          </a:xfrm>
          <a:prstGeom prst="rect">
            <a:avLst/>
          </a:prstGeom>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2621" y="1405890"/>
            <a:ext cx="5202118" cy="2400300"/>
          </a:xfrm>
          <a:prstGeom prst="rect">
            <a:avLst/>
          </a:prstGeom>
        </p:spPr>
      </p:pic>
    </p:spTree>
    <p:extLst>
      <p:ext uri="{BB962C8B-B14F-4D97-AF65-F5344CB8AC3E}">
        <p14:creationId xmlns:p14="http://schemas.microsoft.com/office/powerpoint/2010/main" val="385859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About the briefing</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sp>
        <p:nvSpPr>
          <p:cNvPr id="4" name="TextBox 3"/>
          <p:cNvSpPr txBox="1"/>
          <p:nvPr/>
        </p:nvSpPr>
        <p:spPr>
          <a:xfrm>
            <a:off x="693420" y="1097281"/>
            <a:ext cx="7924800" cy="50783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AE9E"/>
                </a:solidFill>
                <a:latin typeface="Arial"/>
              </a:rPr>
              <a:t>The Global Burden of Disease (GBD) highlights the conditions causing the largest burden (in terms of disability-adjusted life years) in the West Midlands region                       
The purpose of this briefing is to demonstrate inequalities in important high-burden diseases - defined either because they are high-burden as measured by the GBD, or because they are strongly associated with income deprivation locally (or both)                     
This briefing also includes a number of indicators where there is a particularly strong statistical linear relationship with income deprivation at ward level 
It uses routinely available data from the Local Health website 
This briefing uses 2016 ward boundaries and income deprivation data for 2015</a:t>
            </a:r>
          </a:p>
        </p:txBody>
      </p:sp>
      <p:sp>
        <p:nvSpPr>
          <p:cNvPr id="5" name="TextBox 4"/>
          <p:cNvSpPr txBox="1"/>
          <p:nvPr/>
        </p:nvSpPr>
        <p:spPr>
          <a:xfrm>
            <a:off x="297180" y="1097280"/>
            <a:ext cx="396240" cy="480131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b="1">
                <a:solidFill>
                  <a:srgbClr val="00AE9E"/>
                </a:solidFill>
                <a:latin typeface="wingdings"/>
              </a:rPr>
              <a:t>l
l
l
l
l</a:t>
            </a:r>
          </a:p>
        </p:txBody>
      </p:sp>
      <p:sp>
        <p:nvSpPr>
          <p:cNvPr id="6" name="TextBox 5"/>
          <p:cNvSpPr txBox="1"/>
          <p:nvPr/>
        </p:nvSpPr>
        <p:spPr>
          <a:xfrm>
            <a:off x="693420" y="5006340"/>
            <a:ext cx="7924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i="1">
                <a:solidFill>
                  <a:srgbClr val="A6A6A6"/>
                </a:solidFill>
                <a:latin typeface="Arial"/>
              </a:rPr>
              <a:t>(www.localhealth.org.uk, downloaded November 2017)</a:t>
            </a:r>
          </a:p>
        </p:txBody>
      </p:sp>
    </p:spTree>
    <p:extLst>
      <p:ext uri="{BB962C8B-B14F-4D97-AF65-F5344CB8AC3E}">
        <p14:creationId xmlns:p14="http://schemas.microsoft.com/office/powerpoint/2010/main" val="2481551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Global Burden of Disease: Sense organ diseases</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348906" y="1234440"/>
            <a:ext cx="7802548" cy="4800600"/>
          </a:xfrm>
          <a:prstGeom prst="rect">
            <a:avLst/>
          </a:prstGeom>
        </p:spPr>
      </p:pic>
    </p:spTree>
    <p:extLst>
      <p:ext uri="{BB962C8B-B14F-4D97-AF65-F5344CB8AC3E}">
        <p14:creationId xmlns:p14="http://schemas.microsoft.com/office/powerpoint/2010/main" val="3840901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Sense organ diseases - National picture</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307890" y="1714500"/>
            <a:ext cx="9290221" cy="4114800"/>
          </a:xfrm>
          <a:prstGeom prst="rect">
            <a:avLst/>
          </a:prstGeom>
        </p:spPr>
      </p:pic>
    </p:spTree>
    <p:extLst>
      <p:ext uri="{BB962C8B-B14F-4D97-AF65-F5344CB8AC3E}">
        <p14:creationId xmlns:p14="http://schemas.microsoft.com/office/powerpoint/2010/main" val="3007461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Global Burden of Disease: Alzheimer's disease and other dementias</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348906" y="1234440"/>
            <a:ext cx="7802548" cy="4800600"/>
          </a:xfrm>
          <a:prstGeom prst="rect">
            <a:avLst/>
          </a:prstGeom>
        </p:spPr>
      </p:pic>
    </p:spTree>
    <p:extLst>
      <p:ext uri="{BB962C8B-B14F-4D97-AF65-F5344CB8AC3E}">
        <p14:creationId xmlns:p14="http://schemas.microsoft.com/office/powerpoint/2010/main" val="2084894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Alzheimer's disease and other dementias - National picture</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1190437" y="1714500"/>
            <a:ext cx="7525127" cy="4114800"/>
          </a:xfrm>
          <a:prstGeom prst="rect">
            <a:avLst/>
          </a:prstGeom>
        </p:spPr>
      </p:pic>
    </p:spTree>
    <p:extLst>
      <p:ext uri="{BB962C8B-B14F-4D97-AF65-F5344CB8AC3E}">
        <p14:creationId xmlns:p14="http://schemas.microsoft.com/office/powerpoint/2010/main" val="1792270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Global Burden of Disease: Chronic obstructive pulmonary disease</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348906" y="1234440"/>
            <a:ext cx="7802548" cy="4800600"/>
          </a:xfrm>
          <a:prstGeom prst="rect">
            <a:avLst/>
          </a:prstGeom>
        </p:spPr>
      </p:pic>
    </p:spTree>
    <p:extLst>
      <p:ext uri="{BB962C8B-B14F-4D97-AF65-F5344CB8AC3E}">
        <p14:creationId xmlns:p14="http://schemas.microsoft.com/office/powerpoint/2010/main" val="2833402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Chronic obstructive pulmonary disease - National picture</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717901" y="1714500"/>
            <a:ext cx="8470201" cy="4114800"/>
          </a:xfrm>
          <a:prstGeom prst="rect">
            <a:avLst/>
          </a:prstGeom>
        </p:spPr>
      </p:pic>
    </p:spTree>
    <p:extLst>
      <p:ext uri="{BB962C8B-B14F-4D97-AF65-F5344CB8AC3E}">
        <p14:creationId xmlns:p14="http://schemas.microsoft.com/office/powerpoint/2010/main" val="2548337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Emergency hospital admissions for COPD (2011/12-2015/16)</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6070" y="1371600"/>
            <a:ext cx="480086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731002" y="1371600"/>
            <a:ext cx="5000756" cy="4800600"/>
          </a:xfrm>
          <a:prstGeom prst="rect">
            <a:avLst/>
          </a:prstGeom>
        </p:spPr>
      </p:pic>
    </p:spTree>
    <p:extLst>
      <p:ext uri="{BB962C8B-B14F-4D97-AF65-F5344CB8AC3E}">
        <p14:creationId xmlns:p14="http://schemas.microsoft.com/office/powerpoint/2010/main" val="1369132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Emergency hospital admissions for COPD (2011/12-2015/16)</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219995" y="1371600"/>
            <a:ext cx="441901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18863" y="4046220"/>
            <a:ext cx="3715274" cy="2057400"/>
          </a:xfrm>
          <a:prstGeom prst="rect">
            <a:avLst/>
          </a:prstGeom>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2621" y="1405890"/>
            <a:ext cx="5202118" cy="2400300"/>
          </a:xfrm>
          <a:prstGeom prst="rect">
            <a:avLst/>
          </a:prstGeom>
        </p:spPr>
      </p:pic>
    </p:spTree>
    <p:extLst>
      <p:ext uri="{BB962C8B-B14F-4D97-AF65-F5344CB8AC3E}">
        <p14:creationId xmlns:p14="http://schemas.microsoft.com/office/powerpoint/2010/main" val="3180520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Health inequalities within Sandwell </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3573058" y="2400300"/>
            <a:ext cx="2759885" cy="2057400"/>
          </a:xfrm>
          <a:prstGeom prst="rect">
            <a:avLst/>
          </a:prstGeom>
        </p:spPr>
      </p:pic>
      <p:sp>
        <p:nvSpPr>
          <p:cNvPr id="5" name="TextBox 4"/>
          <p:cNvSpPr txBox="1"/>
          <p:nvPr/>
        </p:nvSpPr>
        <p:spPr>
          <a:xfrm>
            <a:off x="1485900" y="1577340"/>
            <a:ext cx="69342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b="1">
                <a:solidFill>
                  <a:srgbClr val="90082E"/>
                </a:solidFill>
                <a:latin typeface="Arial"/>
              </a:rPr>
              <a:t>Some other indicators show a particularly strong association
with income deprivation</a:t>
            </a:r>
          </a:p>
        </p:txBody>
      </p:sp>
      <p:sp>
        <p:nvSpPr>
          <p:cNvPr id="6" name="TextBox 5"/>
          <p:cNvSpPr txBox="1"/>
          <p:nvPr/>
        </p:nvSpPr>
        <p:spPr>
          <a:xfrm>
            <a:off x="1485900" y="4594860"/>
            <a:ext cx="6934200" cy="92333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b="1">
                <a:solidFill>
                  <a:srgbClr val="90082E"/>
                </a:solidFill>
                <a:latin typeface="Arial"/>
              </a:rPr>
              <a:t>The following slide lists those indicators most strongly associated with deprivation locally, with the top three (not already analysed) explored further</a:t>
            </a:r>
          </a:p>
        </p:txBody>
      </p:sp>
    </p:spTree>
    <p:extLst>
      <p:ext uri="{BB962C8B-B14F-4D97-AF65-F5344CB8AC3E}">
        <p14:creationId xmlns:p14="http://schemas.microsoft.com/office/powerpoint/2010/main" val="2631210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Health inequalities within Sandwell </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16694" y="1131570"/>
            <a:ext cx="9472613" cy="5143500"/>
          </a:xfrm>
          <a:prstGeom prst="rect">
            <a:avLst/>
          </a:prstGeom>
        </p:spPr>
      </p:pic>
      <p:sp>
        <p:nvSpPr>
          <p:cNvPr id="5" name="TextBox 4"/>
          <p:cNvSpPr txBox="1"/>
          <p:nvPr/>
        </p:nvSpPr>
        <p:spPr>
          <a:xfrm>
            <a:off x="990600" y="1097280"/>
            <a:ext cx="7429500" cy="338554"/>
          </a:xfrm>
          <a:prstGeom prst="rect">
            <a:avLst/>
          </a:prstGeom>
          <a:noFill/>
          <a:ln w="0" cap="flat" cmpd="sng" algn="ctr">
            <a:solidFill>
              <a:srgbClr val="BEBEBE">
                <a:alpha val="0"/>
              </a:srgbClr>
            </a:solidFill>
            <a:prstDash val="solid"/>
            <a:round/>
            <a:headEnd type="none" w="med" len="med"/>
            <a:tailEnd type="none" w="med" len="med"/>
          </a:ln>
        </p:spPr>
        <p:txBody>
          <a:bodyPr vert="horz" rtlCol="0">
            <a:spAutoFit/>
          </a:bodyPr>
          <a:lstStyle/>
          <a:p>
            <a:pPr algn="r"/>
            <a:r>
              <a:rPr lang="en-GB" sz="1600" b="1" i="1">
                <a:solidFill>
                  <a:srgbClr val="A9A9A9"/>
                </a:solidFill>
                <a:latin typeface="Calibri"/>
              </a:rPr>
              <a:t>(Sorted by R Squared Value)</a:t>
            </a:r>
          </a:p>
        </p:txBody>
      </p:sp>
    </p:spTree>
    <p:extLst>
      <p:ext uri="{BB962C8B-B14F-4D97-AF65-F5344CB8AC3E}">
        <p14:creationId xmlns:p14="http://schemas.microsoft.com/office/powerpoint/2010/main" val="3664162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Glossary of Technical Terms Used</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sp>
        <p:nvSpPr>
          <p:cNvPr id="4" name="TextBox 3"/>
          <p:cNvSpPr txBox="1"/>
          <p:nvPr/>
        </p:nvSpPr>
        <p:spPr>
          <a:xfrm>
            <a:off x="495300" y="1508760"/>
            <a:ext cx="19812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i="1">
                <a:solidFill>
                  <a:srgbClr val="90082E"/>
                </a:solidFill>
                <a:latin typeface="Arial"/>
              </a:rPr>
              <a:t>R-Squared</a:t>
            </a:r>
          </a:p>
        </p:txBody>
      </p:sp>
      <p:sp>
        <p:nvSpPr>
          <p:cNvPr id="5" name="TextBox 4"/>
          <p:cNvSpPr txBox="1"/>
          <p:nvPr/>
        </p:nvSpPr>
        <p:spPr>
          <a:xfrm>
            <a:off x="891540" y="1851661"/>
            <a:ext cx="79248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i="1">
                <a:solidFill>
                  <a:srgbClr val="00AE9E"/>
                </a:solidFill>
                <a:latin typeface="Arial"/>
              </a:rPr>
              <a:t>This is a statistical term which describes how close the data are to a line-of-best-fit. It ranges from 0 (not very good) to 1 (perfect).</a:t>
            </a:r>
          </a:p>
        </p:txBody>
      </p:sp>
      <p:sp>
        <p:nvSpPr>
          <p:cNvPr id="6" name="TextBox 5"/>
          <p:cNvSpPr txBox="1"/>
          <p:nvPr/>
        </p:nvSpPr>
        <p:spPr>
          <a:xfrm>
            <a:off x="891540" y="2400301"/>
            <a:ext cx="49530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b="1" i="1">
                <a:solidFill>
                  <a:srgbClr val="A6A6A6"/>
                </a:solidFill>
                <a:latin typeface="Arial"/>
              </a:rPr>
              <a:t>Note: In the real world, a value of 1 is extremely unlikely!</a:t>
            </a:r>
          </a:p>
        </p:txBody>
      </p:sp>
      <p:sp>
        <p:nvSpPr>
          <p:cNvPr id="7" name="TextBox 6"/>
          <p:cNvSpPr txBox="1"/>
          <p:nvPr/>
        </p:nvSpPr>
        <p:spPr>
          <a:xfrm>
            <a:off x="495300" y="3017520"/>
            <a:ext cx="2476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i="1">
                <a:solidFill>
                  <a:srgbClr val="90082E"/>
                </a:solidFill>
                <a:latin typeface="Arial"/>
              </a:rPr>
              <a:t>Weighted Mean</a:t>
            </a:r>
          </a:p>
        </p:txBody>
      </p:sp>
      <p:sp>
        <p:nvSpPr>
          <p:cNvPr id="8" name="TextBox 7"/>
          <p:cNvSpPr txBox="1"/>
          <p:nvPr/>
        </p:nvSpPr>
        <p:spPr>
          <a:xfrm>
            <a:off x="891540" y="3360421"/>
            <a:ext cx="79248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i="1">
                <a:solidFill>
                  <a:srgbClr val="00AE9E"/>
                </a:solidFill>
                <a:latin typeface="Arial"/>
              </a:rPr>
              <a:t>This is an average that has been adjusted so that wards with larger populations have a greater effect on it.</a:t>
            </a:r>
          </a:p>
        </p:txBody>
      </p:sp>
      <p:sp>
        <p:nvSpPr>
          <p:cNvPr id="9" name="TextBox 8"/>
          <p:cNvSpPr txBox="1"/>
          <p:nvPr/>
        </p:nvSpPr>
        <p:spPr>
          <a:xfrm>
            <a:off x="495300" y="4251960"/>
            <a:ext cx="901446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i="1">
                <a:solidFill>
                  <a:srgbClr val="90082E"/>
                </a:solidFill>
                <a:latin typeface="Arial"/>
              </a:rPr>
              <a:t>Linear Regression Model</a:t>
            </a:r>
          </a:p>
        </p:txBody>
      </p:sp>
      <p:sp>
        <p:nvSpPr>
          <p:cNvPr id="10" name="TextBox 9"/>
          <p:cNvSpPr txBox="1"/>
          <p:nvPr/>
        </p:nvSpPr>
        <p:spPr>
          <a:xfrm>
            <a:off x="891540" y="4663441"/>
            <a:ext cx="79248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i="1">
                <a:solidFill>
                  <a:srgbClr val="00AE9E"/>
                </a:solidFill>
                <a:latin typeface="Arial"/>
              </a:rPr>
              <a:t>This is a technical term for a line-of-best-fit. As with the weighted mean, all of the regression models are weighted by ward population size.</a:t>
            </a:r>
          </a:p>
        </p:txBody>
      </p:sp>
    </p:spTree>
    <p:extLst>
      <p:ext uri="{BB962C8B-B14F-4D97-AF65-F5344CB8AC3E}">
        <p14:creationId xmlns:p14="http://schemas.microsoft.com/office/powerpoint/2010/main" val="3760251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Emergency hospital admissions for all causes (2011/12-2015/16)</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6070" y="1371600"/>
            <a:ext cx="480086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731002" y="1371600"/>
            <a:ext cx="5000756" cy="4800600"/>
          </a:xfrm>
          <a:prstGeom prst="rect">
            <a:avLst/>
          </a:prstGeom>
        </p:spPr>
      </p:pic>
    </p:spTree>
    <p:extLst>
      <p:ext uri="{BB962C8B-B14F-4D97-AF65-F5344CB8AC3E}">
        <p14:creationId xmlns:p14="http://schemas.microsoft.com/office/powerpoint/2010/main" val="812336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Emergency hospital admissions for all causes (2011/12-2015/16)</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219995" y="1371600"/>
            <a:ext cx="441901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18863" y="4046220"/>
            <a:ext cx="3715274" cy="2057400"/>
          </a:xfrm>
          <a:prstGeom prst="rect">
            <a:avLst/>
          </a:prstGeom>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2621" y="1405890"/>
            <a:ext cx="5202118" cy="2400300"/>
          </a:xfrm>
          <a:prstGeom prst="rect">
            <a:avLst/>
          </a:prstGeom>
        </p:spPr>
      </p:pic>
    </p:spTree>
    <p:extLst>
      <p:ext uri="{BB962C8B-B14F-4D97-AF65-F5344CB8AC3E}">
        <p14:creationId xmlns:p14="http://schemas.microsoft.com/office/powerpoint/2010/main" val="4180622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General Health - bad or very bad (2011)</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6070" y="1371600"/>
            <a:ext cx="480086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731002" y="1371600"/>
            <a:ext cx="5000756" cy="4800600"/>
          </a:xfrm>
          <a:prstGeom prst="rect">
            <a:avLst/>
          </a:prstGeom>
        </p:spPr>
      </p:pic>
    </p:spTree>
    <p:extLst>
      <p:ext uri="{BB962C8B-B14F-4D97-AF65-F5344CB8AC3E}">
        <p14:creationId xmlns:p14="http://schemas.microsoft.com/office/powerpoint/2010/main" val="2895653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General Health - bad or very bad (2011)</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219995" y="1371600"/>
            <a:ext cx="441901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18863" y="4046220"/>
            <a:ext cx="3715274" cy="2057400"/>
          </a:xfrm>
          <a:prstGeom prst="rect">
            <a:avLst/>
          </a:prstGeom>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2621" y="1405890"/>
            <a:ext cx="5202118" cy="2400300"/>
          </a:xfrm>
          <a:prstGeom prst="rect">
            <a:avLst/>
          </a:prstGeom>
        </p:spPr>
      </p:pic>
    </p:spTree>
    <p:extLst>
      <p:ext uri="{BB962C8B-B14F-4D97-AF65-F5344CB8AC3E}">
        <p14:creationId xmlns:p14="http://schemas.microsoft.com/office/powerpoint/2010/main" val="1888468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Overcrowding (2011)</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6070" y="1371600"/>
            <a:ext cx="480086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731002" y="1371600"/>
            <a:ext cx="5000756" cy="4800600"/>
          </a:xfrm>
          <a:prstGeom prst="rect">
            <a:avLst/>
          </a:prstGeom>
        </p:spPr>
      </p:pic>
    </p:spTree>
    <p:extLst>
      <p:ext uri="{BB962C8B-B14F-4D97-AF65-F5344CB8AC3E}">
        <p14:creationId xmlns:p14="http://schemas.microsoft.com/office/powerpoint/2010/main" val="2484230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Overcrowding (2011)</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219995" y="1371600"/>
            <a:ext cx="4419011" cy="480060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18863" y="4046220"/>
            <a:ext cx="3715274" cy="2057400"/>
          </a:xfrm>
          <a:prstGeom prst="rect">
            <a:avLst/>
          </a:prstGeom>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2621" y="1405890"/>
            <a:ext cx="5202118" cy="2400300"/>
          </a:xfrm>
          <a:prstGeom prst="rect">
            <a:avLst/>
          </a:prstGeom>
        </p:spPr>
      </p:pic>
    </p:spTree>
    <p:extLst>
      <p:ext uri="{BB962C8B-B14F-4D97-AF65-F5344CB8AC3E}">
        <p14:creationId xmlns:p14="http://schemas.microsoft.com/office/powerpoint/2010/main" val="94184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Feedback</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sp>
        <p:nvSpPr>
          <p:cNvPr id="4" name="TextBox 3"/>
          <p:cNvSpPr txBox="1"/>
          <p:nvPr/>
        </p:nvSpPr>
        <p:spPr>
          <a:xfrm>
            <a:off x="990600" y="1234441"/>
            <a:ext cx="7924800" cy="1323439"/>
          </a:xfrm>
          <a:prstGeom prst="rect">
            <a:avLst/>
          </a:prstGeom>
          <a:noFill/>
          <a:ln w="0" cap="flat" cmpd="sng" algn="ctr">
            <a:solidFill>
              <a:srgbClr val="BEBEBE">
                <a:alpha val="0"/>
              </a:srgbClr>
            </a:solidFill>
            <a:prstDash val="solid"/>
            <a:round/>
            <a:headEnd type="none" w="med" len="med"/>
            <a:tailEnd type="none" w="med" len="med"/>
          </a:ln>
        </p:spPr>
        <p:txBody>
          <a:bodyPr vert="horz" rtlCol="0">
            <a:spAutoFit/>
          </a:bodyPr>
          <a:lstStyle/>
          <a:p>
            <a:pPr algn="ctr"/>
            <a:r>
              <a:rPr lang="en-GB" sz="2000">
                <a:solidFill>
                  <a:srgbClr val="90082E"/>
                </a:solidFill>
                <a:latin typeface="Calibri"/>
              </a:rPr>
              <a:t>We would like to hear your views on the Health Inequalities Briefings
If you would like to let us know your thoughts then please complete our short questionnaire, available from: https://goo.gl/HKZoMt</a:t>
            </a: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3467100" y="2880360"/>
            <a:ext cx="2971800" cy="2743200"/>
          </a:xfrm>
          <a:prstGeom prst="rect">
            <a:avLst/>
          </a:prstGeom>
        </p:spPr>
      </p:pic>
    </p:spTree>
    <p:extLst>
      <p:ext uri="{BB962C8B-B14F-4D97-AF65-F5344CB8AC3E}">
        <p14:creationId xmlns:p14="http://schemas.microsoft.com/office/powerpoint/2010/main" val="2873981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All icons</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sp>
        <p:nvSpPr>
          <p:cNvPr id="4" name="TextBox 3"/>
          <p:cNvSpPr txBox="1"/>
          <p:nvPr/>
        </p:nvSpPr>
        <p:spPr>
          <a:xfrm>
            <a:off x="990600" y="2057400"/>
            <a:ext cx="7924800" cy="400110"/>
          </a:xfrm>
          <a:prstGeom prst="rect">
            <a:avLst/>
          </a:prstGeom>
          <a:noFill/>
          <a:ln w="0" cap="flat" cmpd="sng" algn="ctr">
            <a:solidFill>
              <a:srgbClr val="BEBEBE">
                <a:alpha val="0"/>
              </a:srgbClr>
            </a:solidFill>
            <a:prstDash val="solid"/>
            <a:round/>
            <a:headEnd type="none" w="med" len="med"/>
            <a:tailEnd type="none" w="med" len="med"/>
          </a:ln>
        </p:spPr>
        <p:txBody>
          <a:bodyPr vert="horz" rtlCol="0">
            <a:spAutoFit/>
          </a:bodyPr>
          <a:lstStyle/>
          <a:p>
            <a:pPr algn="ctr"/>
            <a:r>
              <a:rPr lang="en-GB" sz="2000">
                <a:solidFill>
                  <a:srgbClr val="90082E"/>
                </a:solidFill>
                <a:latin typeface="Calibri"/>
              </a:rPr>
              <a:t>Icons made by Freepik, from www.flaticon.com</a:t>
            </a:r>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1433764" y="3429000"/>
            <a:ext cx="7038474" cy="2057400"/>
          </a:xfrm>
          <a:prstGeom prst="rect">
            <a:avLst/>
          </a:prstGeom>
        </p:spPr>
      </p:pic>
    </p:spTree>
    <p:extLst>
      <p:ext uri="{BB962C8B-B14F-4D97-AF65-F5344CB8AC3E}">
        <p14:creationId xmlns:p14="http://schemas.microsoft.com/office/powerpoint/2010/main" val="374286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Glossary of Technical Terms Used</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sp>
        <p:nvSpPr>
          <p:cNvPr id="4" name="TextBox 3"/>
          <p:cNvSpPr txBox="1"/>
          <p:nvPr/>
        </p:nvSpPr>
        <p:spPr>
          <a:xfrm>
            <a:off x="495300" y="150876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i="1">
                <a:solidFill>
                  <a:srgbClr val="90082E"/>
                </a:solidFill>
                <a:latin typeface="Arial"/>
              </a:rPr>
              <a:t>Standardised Mortality Ratio (SMR)</a:t>
            </a:r>
          </a:p>
        </p:txBody>
      </p:sp>
      <p:sp>
        <p:nvSpPr>
          <p:cNvPr id="5" name="TextBox 4"/>
          <p:cNvSpPr txBox="1"/>
          <p:nvPr/>
        </p:nvSpPr>
        <p:spPr>
          <a:xfrm>
            <a:off x="891540" y="1851660"/>
            <a:ext cx="79248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i="1">
                <a:solidFill>
                  <a:srgbClr val="00AE9E"/>
                </a:solidFill>
                <a:latin typeface="Arial"/>
              </a:rPr>
              <a:t>SMR = Observed/Expected x 100
A SMR is the ratio of the observed number of deaths in a ward to the number expected if the ward had the same age-specific rates as England.</a:t>
            </a:r>
          </a:p>
        </p:txBody>
      </p:sp>
      <p:sp>
        <p:nvSpPr>
          <p:cNvPr id="6" name="TextBox 5"/>
          <p:cNvSpPr txBox="1"/>
          <p:nvPr/>
        </p:nvSpPr>
        <p:spPr>
          <a:xfrm>
            <a:off x="495300" y="301752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i="1">
                <a:solidFill>
                  <a:srgbClr val="90082E"/>
                </a:solidFill>
                <a:latin typeface="Arial"/>
              </a:rPr>
              <a:t>Standardised Admission Ratio (SAR)</a:t>
            </a:r>
          </a:p>
        </p:txBody>
      </p:sp>
      <p:sp>
        <p:nvSpPr>
          <p:cNvPr id="7" name="TextBox 6"/>
          <p:cNvSpPr txBox="1"/>
          <p:nvPr/>
        </p:nvSpPr>
        <p:spPr>
          <a:xfrm>
            <a:off x="891540" y="3360420"/>
            <a:ext cx="79248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i="1">
                <a:solidFill>
                  <a:srgbClr val="00AE9E"/>
                </a:solidFill>
                <a:latin typeface="Arial"/>
              </a:rPr>
              <a:t>SAR = Observed/Expected x 100
A SAR is the ratio of the observed number of Admissions in a ward to the number expected if the ward had the same age-specific rates as England.</a:t>
            </a:r>
          </a:p>
        </p:txBody>
      </p:sp>
      <p:sp>
        <p:nvSpPr>
          <p:cNvPr id="8" name="TextBox 7"/>
          <p:cNvSpPr txBox="1"/>
          <p:nvPr/>
        </p:nvSpPr>
        <p:spPr>
          <a:xfrm>
            <a:off x="495300" y="452628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i="1">
                <a:solidFill>
                  <a:srgbClr val="90082E"/>
                </a:solidFill>
                <a:latin typeface="Arial"/>
              </a:rPr>
              <a:t>Standardised Incidence Ratio (SIR)</a:t>
            </a:r>
          </a:p>
        </p:txBody>
      </p:sp>
      <p:sp>
        <p:nvSpPr>
          <p:cNvPr id="9" name="TextBox 8"/>
          <p:cNvSpPr txBox="1"/>
          <p:nvPr/>
        </p:nvSpPr>
        <p:spPr>
          <a:xfrm>
            <a:off x="891540" y="4869180"/>
            <a:ext cx="79248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i="1">
                <a:solidFill>
                  <a:srgbClr val="00AE9E"/>
                </a:solidFill>
                <a:latin typeface="Arial"/>
              </a:rPr>
              <a:t>SIR = Observed/Expected x 100
A SIR is the ratio of the observed number of Incidences in a ward to the number expected if the ward had the same age-specific rates as England.</a:t>
            </a:r>
          </a:p>
        </p:txBody>
      </p:sp>
    </p:spTree>
    <p:extLst>
      <p:ext uri="{BB962C8B-B14F-4D97-AF65-F5344CB8AC3E}">
        <p14:creationId xmlns:p14="http://schemas.microsoft.com/office/powerpoint/2010/main" val="188673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Distribution of income deprivation across Sandwell</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47650" y="1178087"/>
            <a:ext cx="9410700" cy="4776146"/>
          </a:xfrm>
          <a:prstGeom prst="rect">
            <a:avLst/>
          </a:prstGeom>
        </p:spPr>
      </p:pic>
    </p:spTree>
    <p:extLst>
      <p:ext uri="{BB962C8B-B14F-4D97-AF65-F5344CB8AC3E}">
        <p14:creationId xmlns:p14="http://schemas.microsoft.com/office/powerpoint/2010/main" val="310030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Life expectancy at birth (male)</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84960" y="2093870"/>
            <a:ext cx="6934200" cy="4041860"/>
          </a:xfrm>
          <a:prstGeom prst="rect">
            <a:avLst/>
          </a:prstGeom>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150359" y="2503170"/>
            <a:ext cx="1284242" cy="2537460"/>
          </a:xfrm>
          <a:prstGeom prst="rect">
            <a:avLst/>
          </a:prstGeom>
        </p:spPr>
      </p:pic>
      <p:sp>
        <p:nvSpPr>
          <p:cNvPr id="6" name="TextBox 5"/>
          <p:cNvSpPr txBox="1"/>
          <p:nvPr/>
        </p:nvSpPr>
        <p:spPr>
          <a:xfrm>
            <a:off x="5943600" y="1508761"/>
            <a:ext cx="2971800" cy="461665"/>
          </a:xfrm>
          <a:prstGeom prst="rect">
            <a:avLst/>
          </a:prstGeom>
          <a:solidFill>
            <a:srgbClr val="00AE9E"/>
          </a:solidFill>
          <a:ln w="12700">
            <a:solidFill>
              <a:srgbClr val="BEBEBE"/>
            </a:solidFill>
            <a:prstDash val="solid"/>
          </a:ln>
        </p:spPr>
        <p:txBody>
          <a:bodyPr vert="horz" rtlCol="0">
            <a:spAutoFit/>
          </a:bodyPr>
          <a:lstStyle/>
          <a:p>
            <a:pPr algn="ctr"/>
            <a:r>
              <a:rPr lang="en-GB" sz="2400" b="1">
                <a:solidFill>
                  <a:srgbClr val="FFFFFF"/>
                </a:solidFill>
                <a:latin typeface="Calibri"/>
              </a:rPr>
              <a:t>      Sandwell      </a:t>
            </a:r>
          </a:p>
        </p:txBody>
      </p:sp>
      <p:sp>
        <p:nvSpPr>
          <p:cNvPr id="7" name="TextBox 6"/>
          <p:cNvSpPr txBox="1"/>
          <p:nvPr/>
        </p:nvSpPr>
        <p:spPr>
          <a:xfrm>
            <a:off x="2476500" y="1508761"/>
            <a:ext cx="2971800" cy="461665"/>
          </a:xfrm>
          <a:prstGeom prst="rect">
            <a:avLst/>
          </a:prstGeom>
          <a:solidFill>
            <a:srgbClr val="000000"/>
          </a:solidFill>
          <a:ln w="12700">
            <a:solidFill>
              <a:srgbClr val="BEBEBE"/>
            </a:solidFill>
            <a:prstDash val="solid"/>
          </a:ln>
        </p:spPr>
        <p:txBody>
          <a:bodyPr vert="horz" rtlCol="0">
            <a:spAutoFit/>
          </a:bodyPr>
          <a:lstStyle/>
          <a:p>
            <a:pPr algn="ctr"/>
            <a:r>
              <a:rPr lang="en-GB" sz="2400" b="1">
                <a:solidFill>
                  <a:srgbClr val="FFFFFF"/>
                </a:solidFill>
                <a:latin typeface="Calibri"/>
              </a:rPr>
              <a:t>   West Midlands    </a:t>
            </a:r>
          </a:p>
        </p:txBody>
      </p:sp>
      <p:sp>
        <p:nvSpPr>
          <p:cNvPr id="8" name="TextBox 7"/>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spTree>
    <p:extLst>
      <p:ext uri="{BB962C8B-B14F-4D97-AF65-F5344CB8AC3E}">
        <p14:creationId xmlns:p14="http://schemas.microsoft.com/office/powerpoint/2010/main" val="4224838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Life expectancy at birth (female)</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84960" y="2093870"/>
            <a:ext cx="6934200" cy="4041860"/>
          </a:xfrm>
          <a:prstGeom prst="rect">
            <a:avLst/>
          </a:prstGeom>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86534" y="2503170"/>
            <a:ext cx="1411894" cy="2537460"/>
          </a:xfrm>
          <a:prstGeom prst="rect">
            <a:avLst/>
          </a:prstGeom>
        </p:spPr>
      </p:pic>
      <p:sp>
        <p:nvSpPr>
          <p:cNvPr id="6" name="TextBox 5"/>
          <p:cNvSpPr txBox="1"/>
          <p:nvPr/>
        </p:nvSpPr>
        <p:spPr>
          <a:xfrm>
            <a:off x="5943600" y="1508761"/>
            <a:ext cx="2971800" cy="461665"/>
          </a:xfrm>
          <a:prstGeom prst="rect">
            <a:avLst/>
          </a:prstGeom>
          <a:solidFill>
            <a:srgbClr val="98002E"/>
          </a:solidFill>
          <a:ln w="12700">
            <a:solidFill>
              <a:srgbClr val="BEBEBE"/>
            </a:solidFill>
            <a:prstDash val="solid"/>
          </a:ln>
        </p:spPr>
        <p:txBody>
          <a:bodyPr vert="horz" rtlCol="0">
            <a:spAutoFit/>
          </a:bodyPr>
          <a:lstStyle/>
          <a:p>
            <a:pPr algn="ctr"/>
            <a:r>
              <a:rPr lang="en-GB" sz="2400" b="1">
                <a:solidFill>
                  <a:srgbClr val="FFFFFF"/>
                </a:solidFill>
                <a:latin typeface="Calibri"/>
              </a:rPr>
              <a:t>      Sandwell      </a:t>
            </a:r>
          </a:p>
        </p:txBody>
      </p:sp>
      <p:sp>
        <p:nvSpPr>
          <p:cNvPr id="7" name="TextBox 6"/>
          <p:cNvSpPr txBox="1"/>
          <p:nvPr/>
        </p:nvSpPr>
        <p:spPr>
          <a:xfrm>
            <a:off x="2476500" y="1508761"/>
            <a:ext cx="2971800" cy="461665"/>
          </a:xfrm>
          <a:prstGeom prst="rect">
            <a:avLst/>
          </a:prstGeom>
          <a:solidFill>
            <a:srgbClr val="000000"/>
          </a:solidFill>
          <a:ln w="12700">
            <a:solidFill>
              <a:srgbClr val="BEBEBE"/>
            </a:solidFill>
            <a:prstDash val="solid"/>
          </a:ln>
        </p:spPr>
        <p:txBody>
          <a:bodyPr vert="horz" rtlCol="0">
            <a:spAutoFit/>
          </a:bodyPr>
          <a:lstStyle/>
          <a:p>
            <a:pPr algn="ctr"/>
            <a:r>
              <a:rPr lang="en-GB" sz="2400" b="1">
                <a:solidFill>
                  <a:srgbClr val="FFFFFF"/>
                </a:solidFill>
                <a:latin typeface="Calibri"/>
              </a:rPr>
              <a:t>   West Midlands    </a:t>
            </a:r>
          </a:p>
        </p:txBody>
      </p:sp>
      <p:sp>
        <p:nvSpPr>
          <p:cNvPr id="8" name="TextBox 7"/>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spTree>
    <p:extLst>
      <p:ext uri="{BB962C8B-B14F-4D97-AF65-F5344CB8AC3E}">
        <p14:creationId xmlns:p14="http://schemas.microsoft.com/office/powerpoint/2010/main" val="623193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Premature mortality for Sandwell wards by % income deprived</a:t>
            </a:r>
          </a:p>
        </p:txBody>
      </p:sp>
      <p:sp>
        <p:nvSpPr>
          <p:cNvPr id="3" name="TextBox 2"/>
          <p:cNvSpPr txBox="1"/>
          <p:nvPr/>
        </p:nvSpPr>
        <p:spPr>
          <a:xfrm>
            <a:off x="68792" y="6413500"/>
            <a:ext cx="949325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Calibri"/>
              </a:rPr>
              <a:t>     Health Inequalities in Sandwell                                                         Version 1.3 Released March 2018</a:t>
            </a: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47529" y="1611630"/>
            <a:ext cx="4457942" cy="4457700"/>
          </a:xfrm>
          <a:prstGeom prst="rect">
            <a:avLst/>
          </a:prstGeom>
        </p:spPr>
      </p:pic>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909601" y="1611630"/>
            <a:ext cx="4643559" cy="4457700"/>
          </a:xfrm>
          <a:prstGeom prst="rect">
            <a:avLst/>
          </a:prstGeom>
        </p:spPr>
      </p:pic>
      <p:sp>
        <p:nvSpPr>
          <p:cNvPr id="6" name="TextBox 5"/>
          <p:cNvSpPr txBox="1"/>
          <p:nvPr/>
        </p:nvSpPr>
        <p:spPr>
          <a:xfrm>
            <a:off x="495300" y="1234441"/>
            <a:ext cx="8915400" cy="461665"/>
          </a:xfrm>
          <a:prstGeom prst="rect">
            <a:avLst/>
          </a:prstGeom>
          <a:noFill/>
          <a:ln w="0" cap="flat" cmpd="sng" algn="ctr">
            <a:solidFill>
              <a:srgbClr val="BEBEBE">
                <a:alpha val="0"/>
              </a:srgbClr>
            </a:solidFill>
            <a:prstDash val="solid"/>
            <a:round/>
            <a:headEnd type="none" w="med" len="med"/>
            <a:tailEnd type="none" w="med" len="med"/>
          </a:ln>
        </p:spPr>
        <p:txBody>
          <a:bodyPr vert="horz" rtlCol="0">
            <a:spAutoFit/>
          </a:bodyPr>
          <a:lstStyle/>
          <a:p>
            <a:r>
              <a:rPr lang="en-GB" sz="2400" b="1" i="1">
                <a:solidFill>
                  <a:srgbClr val="00AE9E"/>
                </a:solidFill>
                <a:latin typeface="Calibri"/>
              </a:rPr>
              <a:t>Deaths from all causes, under 75 years (2011-2015)</a:t>
            </a:r>
          </a:p>
        </p:txBody>
      </p:sp>
    </p:spTree>
    <p:extLst>
      <p:ext uri="{BB962C8B-B14F-4D97-AF65-F5344CB8AC3E}">
        <p14:creationId xmlns:p14="http://schemas.microsoft.com/office/powerpoint/2010/main" val="2142727638"/>
      </p:ext>
    </p:extLst>
  </p:cSld>
  <p:clrMapOvr>
    <a:masterClrMapping/>
  </p:clrMapOvr>
</p:sld>
</file>

<file path=ppt/theme/theme1.xml><?xml version="1.0" encoding="utf-8"?>
<a:theme xmlns:a="http://schemas.openxmlformats.org/drawingml/2006/main" name="template2">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 [Compatibility Mode]" id="{9CC728FF-132C-457F-A70D-E4C8E28DFC79}" vid="{CCA9F1EE-6726-405C-82CD-013B009F47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Template>
  <TotalTime>9</TotalTime>
  <Words>1543</Words>
  <Application>Microsoft Office PowerPoint</Application>
  <PresentationFormat>A4 Paper (210x297 mm)</PresentationFormat>
  <Paragraphs>161</Paragraphs>
  <Slides>47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wingdings</vt:lpstr>
      <vt:lpstr>template2</vt:lpstr>
      <vt:lpstr>Health inequalities briefing
Sandwell</vt:lpstr>
      <vt:lpstr>What are health inequalities?</vt:lpstr>
      <vt:lpstr>About the briefing</vt:lpstr>
      <vt:lpstr>Glossary of Technical Terms Used</vt:lpstr>
      <vt:lpstr>Glossary of Technical Terms Used</vt:lpstr>
      <vt:lpstr>Distribution of income deprivation across Sandwell</vt:lpstr>
      <vt:lpstr>Life expectancy at birth (male)</vt:lpstr>
      <vt:lpstr>Life expectancy at birth (female)</vt:lpstr>
      <vt:lpstr>Premature mortality for Sandwell wards by % income deprived</vt:lpstr>
      <vt:lpstr>Deaths from all causes, under 75 years (2011-2015)</vt:lpstr>
      <vt:lpstr>GBD cause: West Midlands</vt:lpstr>
      <vt:lpstr>Global Burden of Disease: Low back and neck pain</vt:lpstr>
      <vt:lpstr>Low back and neck pain - National picture</vt:lpstr>
      <vt:lpstr>Limiting long term illness or disability (2011)</vt:lpstr>
      <vt:lpstr>Limiting long term illness or disability (2011)</vt:lpstr>
      <vt:lpstr>Global Burden of Disease: Ischaemic heart disease</vt:lpstr>
      <vt:lpstr>Ischaemic heart disease - National picture</vt:lpstr>
      <vt:lpstr>Emergency hospital admissions for CHD (2011/12-2015/16)</vt:lpstr>
      <vt:lpstr>Emergency hospital admissions for CHD (2011/12-2015/16)</vt:lpstr>
      <vt:lpstr>Global Burden of Disease: Cerebrovascular disease</vt:lpstr>
      <vt:lpstr>Cerebrovascular disease - National picture</vt:lpstr>
      <vt:lpstr>Emergency hospital admissions for stroke (2011/12-2015/16)</vt:lpstr>
      <vt:lpstr>Emergency hospital admissions for stroke (2011/12-2015/16)</vt:lpstr>
      <vt:lpstr>Global Burden of Disease: Skin and subcutaneous diseases</vt:lpstr>
      <vt:lpstr>Skin and subcutaneous diseases - National picture</vt:lpstr>
      <vt:lpstr>Global Burden of Disease: Tracheal, bronchus, and lung cancer</vt:lpstr>
      <vt:lpstr>Lung cancer - National picture</vt:lpstr>
      <vt:lpstr>Incidence of lung cancer (2011 - 2015)</vt:lpstr>
      <vt:lpstr>Incidence of lung cancer (2011 - 2015)</vt:lpstr>
      <vt:lpstr>Global Burden of Disease: Sense organ diseases</vt:lpstr>
      <vt:lpstr>Sense organ diseases - National picture</vt:lpstr>
      <vt:lpstr>Global Burden of Disease: Alzheimer's disease and other dementias</vt:lpstr>
      <vt:lpstr>Alzheimer's disease and other dementias - National picture</vt:lpstr>
      <vt:lpstr>Global Burden of Disease: Chronic obstructive pulmonary disease</vt:lpstr>
      <vt:lpstr>Chronic obstructive pulmonary disease - National picture</vt:lpstr>
      <vt:lpstr>Emergency hospital admissions for COPD (2011/12-2015/16)</vt:lpstr>
      <vt:lpstr>Emergency hospital admissions for COPD (2011/12-2015/16)</vt:lpstr>
      <vt:lpstr>Health inequalities within Sandwell </vt:lpstr>
      <vt:lpstr>Health inequalities within Sandwell </vt:lpstr>
      <vt:lpstr>Emergency hospital admissions for all causes (2011/12-2015/16)</vt:lpstr>
      <vt:lpstr>Emergency hospital admissions for all causes (2011/12-2015/16)</vt:lpstr>
      <vt:lpstr>General Health - bad or very bad (2011)</vt:lpstr>
      <vt:lpstr>General Health - bad or very bad (2011)</vt:lpstr>
      <vt:lpstr>Overcrowding (2011)</vt:lpstr>
      <vt:lpstr>Overcrowding (2011)</vt:lpstr>
      <vt:lpstr>Feedback</vt:lpstr>
      <vt:lpstr>All icons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inequalities briefing
Sandwell</dc:title>
  <dc:creator>Jo Watson</dc:creator>
  <cp:lastModifiedBy>Jason Copp</cp:lastModifiedBy>
  <cp:revision>1</cp:revision>
  <dcterms:created xsi:type="dcterms:W3CDTF">2018-03-14T06:40:38Z</dcterms:created>
  <dcterms:modified xsi:type="dcterms:W3CDTF">2019-11-18T12:14:30Z</dcterms:modified>
</cp:coreProperties>
</file>