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363"/>
    <a:srgbClr val="255E91"/>
    <a:srgbClr val="5B9BD5"/>
    <a:srgbClr val="A5A5A5"/>
    <a:srgbClr val="F4F8F6"/>
    <a:srgbClr val="7CAFDD"/>
    <a:srgbClr val="B7B7B7"/>
    <a:srgbClr val="698ED0"/>
    <a:srgbClr val="264478"/>
    <a:srgbClr val="F4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High Priority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B6-4B90-8EE1-014FF42BD3E1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Medium Priority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</c:f>
              <c:numCache>
                <c:formatCode>0%</c:formatCode>
                <c:ptCount val="1"/>
                <c:pt idx="0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B6-4B90-8EE1-014FF42BD3E1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Low Priority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B6-4B90-8EE1-014FF42BD3E1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I don't think about it at all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Sheet1!$B$6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B6-4B90-8EE1-014FF42BD3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9022528"/>
        <c:axId val="649024688"/>
      </c:barChart>
      <c:catAx>
        <c:axId val="6490225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49024688"/>
        <c:crosses val="autoZero"/>
        <c:auto val="1"/>
        <c:lblAlgn val="ctr"/>
        <c:lblOffset val="100"/>
        <c:noMultiLvlLbl val="0"/>
      </c:catAx>
      <c:valAx>
        <c:axId val="6490246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4902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782818192502045E-2"/>
          <c:y val="0.6184673925328712"/>
          <c:w val="0.83953465101254698"/>
          <c:h val="0.161484383830011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36318407960199E-2"/>
          <c:y val="0.10501193317422435"/>
          <c:w val="0.94527363184079605"/>
          <c:h val="0.55011594911017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Good or Very Good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Sheet1!$B$27</c:f>
              <c:numCache>
                <c:formatCode>0%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8-42B6-901F-737EFDFEF8D3}"/>
            </c:ext>
          </c:extLst>
        </c:ser>
        <c:ser>
          <c:idx val="1"/>
          <c:order val="1"/>
          <c:tx>
            <c:strRef>
              <c:f>Sheet1!$A$28</c:f>
              <c:strCache>
                <c:ptCount val="1"/>
                <c:pt idx="0">
                  <c:v>Neither Good nor Poor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Sheet1!$B$28</c:f>
              <c:numCache>
                <c:formatCode>0%</c:formatCode>
                <c:ptCount val="1"/>
                <c:pt idx="0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8-42B6-901F-737EFDFEF8D3}"/>
            </c:ext>
          </c:extLst>
        </c:ser>
        <c:ser>
          <c:idx val="2"/>
          <c:order val="2"/>
          <c:tx>
            <c:strRef>
              <c:f>Sheet1!$A$29</c:f>
              <c:strCache>
                <c:ptCount val="1"/>
                <c:pt idx="0">
                  <c:v>Poor or Very 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Sheet1!$B$29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B8-42B6-901F-737EFDFEF8D3}"/>
            </c:ext>
          </c:extLst>
        </c:ser>
        <c:ser>
          <c:idx val="3"/>
          <c:order val="3"/>
          <c:tx>
            <c:strRef>
              <c:f>Sheet1!$A$30</c:f>
              <c:strCache>
                <c:ptCount val="1"/>
                <c:pt idx="0">
                  <c:v>I do not have support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Sheet1!$B$30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B8-42B6-901F-737EFDFEF8D3}"/>
            </c:ext>
          </c:extLst>
        </c:ser>
        <c:ser>
          <c:idx val="4"/>
          <c:order val="4"/>
          <c:tx>
            <c:strRef>
              <c:f>Sheet1!$A$31</c:f>
              <c:strCache>
                <c:ptCount val="1"/>
                <c:pt idx="0">
                  <c:v>I have no need for support at the moment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B8-42B6-901F-737EFDFEF8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9022528"/>
        <c:axId val="649024688"/>
      </c:barChart>
      <c:catAx>
        <c:axId val="6490225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49024688"/>
        <c:crosses val="autoZero"/>
        <c:auto val="1"/>
        <c:lblAlgn val="ctr"/>
        <c:lblOffset val="100"/>
        <c:noMultiLvlLbl val="0"/>
      </c:catAx>
      <c:valAx>
        <c:axId val="6490246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4902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118135558816538E-2"/>
          <c:y val="0.54209535263939268"/>
          <c:w val="0.94058330395267775"/>
          <c:h val="0.335325578336120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Sheet1!$A$66:$A$74</c:f>
              <c:strCache>
                <c:ptCount val="9"/>
                <c:pt idx="0">
                  <c:v>GP / Doctor</c:v>
                </c:pt>
                <c:pt idx="1">
                  <c:v>Talk to Friends/family/partner</c:v>
                </c:pt>
                <c:pt idx="2">
                  <c:v>Community group</c:v>
                </c:pt>
                <c:pt idx="3">
                  <c:v>Workplace</c:v>
                </c:pt>
                <c:pt idx="4">
                  <c:v>Wouldn’t ask for help</c:v>
                </c:pt>
                <c:pt idx="5">
                  <c:v>Faith group / using prayer</c:v>
                </c:pt>
                <c:pt idx="6">
                  <c:v>Other</c:v>
                </c:pt>
                <c:pt idx="7">
                  <c:v>Don’t know</c:v>
                </c:pt>
                <c:pt idx="8">
                  <c:v>Social media</c:v>
                </c:pt>
              </c:strCache>
            </c:strRef>
          </c:cat>
          <c:val>
            <c:numRef>
              <c:f>Sheet1!$B$66:$B$74</c:f>
              <c:numCache>
                <c:formatCode>0%</c:formatCode>
                <c:ptCount val="9"/>
                <c:pt idx="0">
                  <c:v>0.54</c:v>
                </c:pt>
                <c:pt idx="1">
                  <c:v>0.47</c:v>
                </c:pt>
                <c:pt idx="2">
                  <c:v>0.23</c:v>
                </c:pt>
                <c:pt idx="3">
                  <c:v>0.17</c:v>
                </c:pt>
                <c:pt idx="4">
                  <c:v>0.15</c:v>
                </c:pt>
                <c:pt idx="5">
                  <c:v>0.13</c:v>
                </c:pt>
                <c:pt idx="6">
                  <c:v>0.11</c:v>
                </c:pt>
                <c:pt idx="7">
                  <c:v>0.1</c:v>
                </c:pt>
                <c:pt idx="8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B-43E3-BD06-E1ECD9E09C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519136144"/>
        <c:axId val="519131464"/>
      </c:barChart>
      <c:catAx>
        <c:axId val="519136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131464"/>
        <c:crosses val="autoZero"/>
        <c:auto val="1"/>
        <c:lblAlgn val="ctr"/>
        <c:lblOffset val="100"/>
        <c:noMultiLvlLbl val="0"/>
      </c:catAx>
      <c:valAx>
        <c:axId val="51913146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19136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63874162754157E-2"/>
          <c:y val="0.24040181853346354"/>
          <c:w val="0.83437444298459196"/>
          <c:h val="0.566437760233730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6363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Sheet1!$A$37:$A$39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Sheet1!$B$37:$B$39</c:f>
              <c:numCache>
                <c:formatCode>0%</c:formatCode>
                <c:ptCount val="3"/>
                <c:pt idx="0">
                  <c:v>0.1</c:v>
                </c:pt>
                <c:pt idx="1">
                  <c:v>0.45</c:v>
                </c:pt>
                <c:pt idx="2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F-446B-AC87-BDFB4A4527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7"/>
        <c:overlap val="-27"/>
        <c:axId val="652842832"/>
        <c:axId val="652840312"/>
      </c:barChart>
      <c:catAx>
        <c:axId val="65284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2840312"/>
        <c:crosses val="autoZero"/>
        <c:auto val="1"/>
        <c:lblAlgn val="ctr"/>
        <c:lblOffset val="100"/>
        <c:noMultiLvlLbl val="0"/>
      </c:catAx>
      <c:valAx>
        <c:axId val="6528403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528428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Sheet1!$A$118:$A$124</c:f>
              <c:strCache>
                <c:ptCount val="7"/>
                <c:pt idx="0">
                  <c:v>35-49</c:v>
                </c:pt>
                <c:pt idx="1">
                  <c:v>50-64</c:v>
                </c:pt>
                <c:pt idx="2">
                  <c:v>25-34</c:v>
                </c:pt>
                <c:pt idx="3">
                  <c:v>65-74</c:v>
                </c:pt>
                <c:pt idx="4">
                  <c:v>16-24</c:v>
                </c:pt>
                <c:pt idx="5">
                  <c:v>75 &amp; over</c:v>
                </c:pt>
                <c:pt idx="6">
                  <c:v>Prefer not to say</c:v>
                </c:pt>
              </c:strCache>
            </c:strRef>
          </c:cat>
          <c:val>
            <c:numRef>
              <c:f>Sheet1!$B$118:$B$124</c:f>
              <c:numCache>
                <c:formatCode>0%</c:formatCode>
                <c:ptCount val="7"/>
                <c:pt idx="0">
                  <c:v>0.39</c:v>
                </c:pt>
                <c:pt idx="1">
                  <c:v>0.37</c:v>
                </c:pt>
                <c:pt idx="2">
                  <c:v>0.12</c:v>
                </c:pt>
                <c:pt idx="3">
                  <c:v>0.05</c:v>
                </c:pt>
                <c:pt idx="4">
                  <c:v>0.03</c:v>
                </c:pt>
                <c:pt idx="5">
                  <c:v>0.02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6-4BD6-BB5A-E7A0C028F9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810096304"/>
        <c:axId val="810097024"/>
      </c:barChart>
      <c:catAx>
        <c:axId val="81009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0097024"/>
        <c:crosses val="autoZero"/>
        <c:auto val="1"/>
        <c:lblAlgn val="ctr"/>
        <c:lblOffset val="100"/>
        <c:noMultiLvlLbl val="0"/>
      </c:catAx>
      <c:valAx>
        <c:axId val="81009702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1009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BA-4B12-90ED-4576917D8C4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BA-4B12-90ED-4576917D8C4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BA-4B12-90ED-4576917D8C4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3609677-33B7-4B0C-B131-B84434365DD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37234286342846"/>
                      <c:h val="8.083837786172680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BA-4B12-90ED-4576917D8C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309D2C9-F712-4323-B5CF-5C5C08F08B2A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BA-4B12-90ED-4576917D8C4E}"/>
                </c:ext>
              </c:extLst>
            </c:dLbl>
            <c:dLbl>
              <c:idx val="2"/>
              <c:layout>
                <c:manualLayout>
                  <c:x val="-4.6565774155995342E-3"/>
                  <c:y val="-0.13005734832278912"/>
                </c:manualLayout>
              </c:layout>
              <c:tx>
                <c:rich>
                  <a:bodyPr rot="0" spcFirstLastPara="1" vertOverflow="overflow" horzOverflow="overflow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29CBEDB-BA47-485C-8242-B0FF2FD7FFAC}" type="VALUE">
                      <a:rPr lang="en-US">
                        <a:solidFill>
                          <a:srgbClr val="636363"/>
                        </a:solidFill>
                      </a:rPr>
                      <a:pPr>
                        <a:defRPr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1173439175749131"/>
                      <c:h val="9.2399071503345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4BA-4B12-90ED-4576917D8C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Sheet1!$A$131:$A$133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Prefer not to say</c:v>
                </c:pt>
              </c:strCache>
            </c:strRef>
          </c:cat>
          <c:val>
            <c:numRef>
              <c:f>Sheet1!$B$131:$B$133</c:f>
              <c:numCache>
                <c:formatCode>0%</c:formatCode>
                <c:ptCount val="3"/>
                <c:pt idx="0">
                  <c:v>0.89</c:v>
                </c:pt>
                <c:pt idx="1">
                  <c:v>0.09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BA-4B12-90ED-4576917D8C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2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33599772671022"/>
          <c:y val="0.77528833462291202"/>
          <c:w val="0.75864079271813956"/>
          <c:h val="9.75440353192845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72B20-E581-4DCF-ACF0-E477956A1E0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126B361-721C-4368-B266-A456C90A260D}">
      <dgm:prSet phldrT="[Text]"/>
      <dgm:spPr>
        <a:noFill/>
      </dgm:spPr>
      <dgm:t>
        <a:bodyPr/>
        <a:lstStyle/>
        <a:p>
          <a:endParaRPr lang="en-GB" dirty="0"/>
        </a:p>
      </dgm:t>
    </dgm:pt>
    <dgm:pt modelId="{1EDB9D46-78C2-449F-B642-55EC7E4BFF62}" type="sibTrans" cxnId="{33AC3676-FE41-403B-8B2E-751EA7AA6863}">
      <dgm:prSet/>
      <dgm:spPr/>
      <dgm:t>
        <a:bodyPr/>
        <a:lstStyle/>
        <a:p>
          <a:endParaRPr lang="en-GB"/>
        </a:p>
      </dgm:t>
    </dgm:pt>
    <dgm:pt modelId="{94C70BAD-91FE-42EB-A977-57175262B635}" type="parTrans" cxnId="{33AC3676-FE41-403B-8B2E-751EA7AA6863}">
      <dgm:prSet/>
      <dgm:spPr/>
      <dgm:t>
        <a:bodyPr/>
        <a:lstStyle/>
        <a:p>
          <a:endParaRPr lang="en-GB"/>
        </a:p>
      </dgm:t>
    </dgm:pt>
    <dgm:pt modelId="{DEE4785D-07D4-417C-ACD0-DF07B495898E}">
      <dgm:prSet phldrT="[Text]" custT="1"/>
      <dgm:spPr>
        <a:noFill/>
      </dgm:spPr>
      <dgm:t>
        <a:bodyPr/>
        <a:lstStyle/>
        <a:p>
          <a:pPr algn="l" defTabSz="72000">
            <a:lnSpc>
              <a:spcPct val="100000"/>
            </a:lnSpc>
            <a:spcAft>
              <a:spcPts val="0"/>
            </a:spcAft>
          </a:pPr>
          <a:endParaRPr lang="en-GB" sz="1100" dirty="0"/>
        </a:p>
      </dgm:t>
    </dgm:pt>
    <dgm:pt modelId="{EA99EDFE-DD5A-4CE8-9A54-0C90031AD417}" type="sibTrans" cxnId="{3F273D61-98B7-4158-AC3D-72611F3B4A50}">
      <dgm:prSet/>
      <dgm:spPr/>
      <dgm:t>
        <a:bodyPr/>
        <a:lstStyle/>
        <a:p>
          <a:endParaRPr lang="en-GB"/>
        </a:p>
      </dgm:t>
    </dgm:pt>
    <dgm:pt modelId="{596D9B25-16DA-4693-969E-A8265A0FA12B}" type="parTrans" cxnId="{3F273D61-98B7-4158-AC3D-72611F3B4A50}">
      <dgm:prSet/>
      <dgm:spPr/>
      <dgm:t>
        <a:bodyPr/>
        <a:lstStyle/>
        <a:p>
          <a:endParaRPr lang="en-GB"/>
        </a:p>
      </dgm:t>
    </dgm:pt>
    <dgm:pt modelId="{25FCAF04-458F-457E-8827-1B2CFCDF1F43}" type="pres">
      <dgm:prSet presAssocID="{99272B20-E581-4DCF-ACF0-E477956A1E01}" presName="Name0" presStyleCnt="0">
        <dgm:presLayoutVars>
          <dgm:chMax val="7"/>
          <dgm:chPref val="7"/>
          <dgm:dir/>
        </dgm:presLayoutVars>
      </dgm:prSet>
      <dgm:spPr/>
    </dgm:pt>
    <dgm:pt modelId="{16F7805A-6A66-4026-9B83-106728842AA5}" type="pres">
      <dgm:prSet presAssocID="{99272B20-E581-4DCF-ACF0-E477956A1E01}" presName="Name1" presStyleCnt="0"/>
      <dgm:spPr/>
    </dgm:pt>
    <dgm:pt modelId="{4B5D5F3E-ADA5-4B1C-BD94-0690F05B5658}" type="pres">
      <dgm:prSet presAssocID="{99272B20-E581-4DCF-ACF0-E477956A1E01}" presName="cycle" presStyleCnt="0"/>
      <dgm:spPr/>
    </dgm:pt>
    <dgm:pt modelId="{B34E95D9-4F1F-47C7-85F2-0990BA762F53}" type="pres">
      <dgm:prSet presAssocID="{99272B20-E581-4DCF-ACF0-E477956A1E01}" presName="srcNode" presStyleLbl="node1" presStyleIdx="0" presStyleCnt="2"/>
      <dgm:spPr/>
    </dgm:pt>
    <dgm:pt modelId="{088F873D-19AE-434A-97D9-3F5798D66221}" type="pres">
      <dgm:prSet presAssocID="{99272B20-E581-4DCF-ACF0-E477956A1E01}" presName="conn" presStyleLbl="parChTrans1D2" presStyleIdx="0" presStyleCnt="1"/>
      <dgm:spPr/>
    </dgm:pt>
    <dgm:pt modelId="{FC03CD3F-0973-485C-B89F-26ABD897BA42}" type="pres">
      <dgm:prSet presAssocID="{99272B20-E581-4DCF-ACF0-E477956A1E01}" presName="extraNode" presStyleLbl="node1" presStyleIdx="0" presStyleCnt="2"/>
      <dgm:spPr/>
    </dgm:pt>
    <dgm:pt modelId="{2DCFB45C-444E-4467-8F02-43E380D07DC2}" type="pres">
      <dgm:prSet presAssocID="{99272B20-E581-4DCF-ACF0-E477956A1E01}" presName="dstNode" presStyleLbl="node1" presStyleIdx="0" presStyleCnt="2"/>
      <dgm:spPr/>
    </dgm:pt>
    <dgm:pt modelId="{7A6294DC-FCD6-4746-A2FD-044B973BF187}" type="pres">
      <dgm:prSet presAssocID="{5126B361-721C-4368-B266-A456C90A260D}" presName="text_1" presStyleLbl="node1" presStyleIdx="0" presStyleCnt="2" custScaleX="89790" custLinFactNeighborX="3715" custLinFactNeighborY="-966">
        <dgm:presLayoutVars>
          <dgm:bulletEnabled val="1"/>
        </dgm:presLayoutVars>
      </dgm:prSet>
      <dgm:spPr/>
    </dgm:pt>
    <dgm:pt modelId="{F34A3069-1C94-4B3E-A176-EEB693ACEEB7}" type="pres">
      <dgm:prSet presAssocID="{5126B361-721C-4368-B266-A456C90A260D}" presName="accent_1" presStyleCnt="0"/>
      <dgm:spPr/>
    </dgm:pt>
    <dgm:pt modelId="{3ABBD56D-8A1F-48CC-A6C9-BD055CA8A3C6}" type="pres">
      <dgm:prSet presAssocID="{5126B361-721C-4368-B266-A456C90A260D}" presName="accentRepeatNode" presStyleLbl="solidFgAcc1" presStyleIdx="0" presStyleCnt="2"/>
      <dgm:spPr/>
    </dgm:pt>
    <dgm:pt modelId="{11581702-3947-4182-BC2D-C5CCA2BFF6B7}" type="pres">
      <dgm:prSet presAssocID="{DEE4785D-07D4-417C-ACD0-DF07B495898E}" presName="text_2" presStyleLbl="node1" presStyleIdx="1" presStyleCnt="2" custScaleX="61998" custLinFactNeighborX="18577" custLinFactNeighborY="-966">
        <dgm:presLayoutVars>
          <dgm:bulletEnabled val="1"/>
        </dgm:presLayoutVars>
      </dgm:prSet>
      <dgm:spPr/>
    </dgm:pt>
    <dgm:pt modelId="{CE84D60E-5287-4C52-BEF2-D1DBC3C109B1}" type="pres">
      <dgm:prSet presAssocID="{DEE4785D-07D4-417C-ACD0-DF07B495898E}" presName="accent_2" presStyleCnt="0"/>
      <dgm:spPr/>
    </dgm:pt>
    <dgm:pt modelId="{463281E6-90ED-4A00-900F-CADA7DAD3EDA}" type="pres">
      <dgm:prSet presAssocID="{DEE4785D-07D4-417C-ACD0-DF07B495898E}" presName="accentRepeatNode" presStyleLbl="solidFgAcc1" presStyleIdx="1" presStyleCnt="2"/>
      <dgm:spPr/>
    </dgm:pt>
  </dgm:ptLst>
  <dgm:cxnLst>
    <dgm:cxn modelId="{3F273D61-98B7-4158-AC3D-72611F3B4A50}" srcId="{99272B20-E581-4DCF-ACF0-E477956A1E01}" destId="{DEE4785D-07D4-417C-ACD0-DF07B495898E}" srcOrd="1" destOrd="0" parTransId="{596D9B25-16DA-4693-969E-A8265A0FA12B}" sibTransId="{EA99EDFE-DD5A-4CE8-9A54-0C90031AD417}"/>
    <dgm:cxn modelId="{33AC3676-FE41-403B-8B2E-751EA7AA6863}" srcId="{99272B20-E581-4DCF-ACF0-E477956A1E01}" destId="{5126B361-721C-4368-B266-A456C90A260D}" srcOrd="0" destOrd="0" parTransId="{94C70BAD-91FE-42EB-A977-57175262B635}" sibTransId="{1EDB9D46-78C2-449F-B642-55EC7E4BFF62}"/>
    <dgm:cxn modelId="{194700A1-2283-4068-AF49-CA2A86E3BF47}" type="presOf" srcId="{1EDB9D46-78C2-449F-B642-55EC7E4BFF62}" destId="{088F873D-19AE-434A-97D9-3F5798D66221}" srcOrd="0" destOrd="0" presId="urn:microsoft.com/office/officeart/2008/layout/VerticalCurvedList"/>
    <dgm:cxn modelId="{CE0E67BC-E374-4C0C-887B-692D36CACF12}" type="presOf" srcId="{DEE4785D-07D4-417C-ACD0-DF07B495898E}" destId="{11581702-3947-4182-BC2D-C5CCA2BFF6B7}" srcOrd="0" destOrd="0" presId="urn:microsoft.com/office/officeart/2008/layout/VerticalCurvedList"/>
    <dgm:cxn modelId="{D30CFDD2-7B72-4167-BF52-704685868F11}" type="presOf" srcId="{99272B20-E581-4DCF-ACF0-E477956A1E01}" destId="{25FCAF04-458F-457E-8827-1B2CFCDF1F43}" srcOrd="0" destOrd="0" presId="urn:microsoft.com/office/officeart/2008/layout/VerticalCurvedList"/>
    <dgm:cxn modelId="{72E38DF7-D4EA-4D97-B746-894935FA04CB}" type="presOf" srcId="{5126B361-721C-4368-B266-A456C90A260D}" destId="{7A6294DC-FCD6-4746-A2FD-044B973BF187}" srcOrd="0" destOrd="0" presId="urn:microsoft.com/office/officeart/2008/layout/VerticalCurvedList"/>
    <dgm:cxn modelId="{0C36909A-C927-47E6-B77B-5E451EFB7D65}" type="presParOf" srcId="{25FCAF04-458F-457E-8827-1B2CFCDF1F43}" destId="{16F7805A-6A66-4026-9B83-106728842AA5}" srcOrd="0" destOrd="0" presId="urn:microsoft.com/office/officeart/2008/layout/VerticalCurvedList"/>
    <dgm:cxn modelId="{BBD04AD0-0E94-4C07-BCC2-67D5407D9FCE}" type="presParOf" srcId="{16F7805A-6A66-4026-9B83-106728842AA5}" destId="{4B5D5F3E-ADA5-4B1C-BD94-0690F05B5658}" srcOrd="0" destOrd="0" presId="urn:microsoft.com/office/officeart/2008/layout/VerticalCurvedList"/>
    <dgm:cxn modelId="{95B4F1EC-002F-4A65-9832-D75EFDB4C034}" type="presParOf" srcId="{4B5D5F3E-ADA5-4B1C-BD94-0690F05B5658}" destId="{B34E95D9-4F1F-47C7-85F2-0990BA762F53}" srcOrd="0" destOrd="0" presId="urn:microsoft.com/office/officeart/2008/layout/VerticalCurvedList"/>
    <dgm:cxn modelId="{EF10148C-592D-4F9D-9937-A44BBFA9735C}" type="presParOf" srcId="{4B5D5F3E-ADA5-4B1C-BD94-0690F05B5658}" destId="{088F873D-19AE-434A-97D9-3F5798D66221}" srcOrd="1" destOrd="0" presId="urn:microsoft.com/office/officeart/2008/layout/VerticalCurvedList"/>
    <dgm:cxn modelId="{91036E46-E74C-4953-9A2F-58B2BC49C6E6}" type="presParOf" srcId="{4B5D5F3E-ADA5-4B1C-BD94-0690F05B5658}" destId="{FC03CD3F-0973-485C-B89F-26ABD897BA42}" srcOrd="2" destOrd="0" presId="urn:microsoft.com/office/officeart/2008/layout/VerticalCurvedList"/>
    <dgm:cxn modelId="{89283559-6C87-427C-B43D-28FEE26B9278}" type="presParOf" srcId="{4B5D5F3E-ADA5-4B1C-BD94-0690F05B5658}" destId="{2DCFB45C-444E-4467-8F02-43E380D07DC2}" srcOrd="3" destOrd="0" presId="urn:microsoft.com/office/officeart/2008/layout/VerticalCurvedList"/>
    <dgm:cxn modelId="{5EB3566C-8651-45FF-8C57-8AB5A3246624}" type="presParOf" srcId="{16F7805A-6A66-4026-9B83-106728842AA5}" destId="{7A6294DC-FCD6-4746-A2FD-044B973BF187}" srcOrd="1" destOrd="0" presId="urn:microsoft.com/office/officeart/2008/layout/VerticalCurvedList"/>
    <dgm:cxn modelId="{A3CEDE60-420F-41F7-8B8C-D4B54CCC506B}" type="presParOf" srcId="{16F7805A-6A66-4026-9B83-106728842AA5}" destId="{F34A3069-1C94-4B3E-A176-EEB693ACEEB7}" srcOrd="2" destOrd="0" presId="urn:microsoft.com/office/officeart/2008/layout/VerticalCurvedList"/>
    <dgm:cxn modelId="{278498E0-55E3-48B2-9F7F-9F6A3A9D74B4}" type="presParOf" srcId="{F34A3069-1C94-4B3E-A176-EEB693ACEEB7}" destId="{3ABBD56D-8A1F-48CC-A6C9-BD055CA8A3C6}" srcOrd="0" destOrd="0" presId="urn:microsoft.com/office/officeart/2008/layout/VerticalCurvedList"/>
    <dgm:cxn modelId="{814319AF-282D-4828-93AA-C835E4771B33}" type="presParOf" srcId="{16F7805A-6A66-4026-9B83-106728842AA5}" destId="{11581702-3947-4182-BC2D-C5CCA2BFF6B7}" srcOrd="3" destOrd="0" presId="urn:microsoft.com/office/officeart/2008/layout/VerticalCurvedList"/>
    <dgm:cxn modelId="{5369CE6D-7824-4D06-A662-0F6C61DF3BF9}" type="presParOf" srcId="{16F7805A-6A66-4026-9B83-106728842AA5}" destId="{CE84D60E-5287-4C52-BEF2-D1DBC3C109B1}" srcOrd="4" destOrd="0" presId="urn:microsoft.com/office/officeart/2008/layout/VerticalCurvedList"/>
    <dgm:cxn modelId="{55F22ACD-64F5-4268-A389-4C7D1880323F}" type="presParOf" srcId="{CE84D60E-5287-4C52-BEF2-D1DBC3C109B1}" destId="{463281E6-90ED-4A00-900F-CADA7DAD3ED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F873D-19AE-434A-97D9-3F5798D66221}">
      <dsp:nvSpPr>
        <dsp:cNvPr id="0" name=""/>
        <dsp:cNvSpPr/>
      </dsp:nvSpPr>
      <dsp:spPr>
        <a:xfrm>
          <a:off x="-3189415" y="-511860"/>
          <a:ext cx="3968256" cy="3968256"/>
        </a:xfrm>
        <a:prstGeom prst="blockArc">
          <a:avLst>
            <a:gd name="adj1" fmla="val 18900000"/>
            <a:gd name="adj2" fmla="val 2700000"/>
            <a:gd name="adj3" fmla="val 54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294DC-FCD6-4746-A2FD-044B973BF187}">
      <dsp:nvSpPr>
        <dsp:cNvPr id="0" name=""/>
        <dsp:cNvSpPr/>
      </dsp:nvSpPr>
      <dsp:spPr>
        <a:xfrm>
          <a:off x="1022435" y="412530"/>
          <a:ext cx="4094846" cy="84119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7699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400" kern="1200" dirty="0"/>
        </a:p>
      </dsp:txBody>
      <dsp:txXfrm>
        <a:off x="1022435" y="412530"/>
        <a:ext cx="4094846" cy="841195"/>
      </dsp:txXfrm>
    </dsp:sp>
    <dsp:sp modelId="{3ABBD56D-8A1F-48CC-A6C9-BD055CA8A3C6}">
      <dsp:nvSpPr>
        <dsp:cNvPr id="0" name=""/>
        <dsp:cNvSpPr/>
      </dsp:nvSpPr>
      <dsp:spPr>
        <a:xfrm>
          <a:off x="131938" y="315507"/>
          <a:ext cx="1051493" cy="10514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81702-3947-4182-BC2D-C5CCA2BFF6B7}">
      <dsp:nvSpPr>
        <dsp:cNvPr id="0" name=""/>
        <dsp:cNvSpPr/>
      </dsp:nvSpPr>
      <dsp:spPr>
        <a:xfrm>
          <a:off x="2289881" y="1674558"/>
          <a:ext cx="2827400" cy="84119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7699" tIns="27940" rIns="27940" bIns="27940" numCol="1" spcCol="1270" anchor="ctr" anchorCtr="0">
          <a:noAutofit/>
        </a:bodyPr>
        <a:lstStyle/>
        <a:p>
          <a:pPr marL="0" lvl="0" indent="0" algn="l" defTabSz="72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/>
        </a:p>
      </dsp:txBody>
      <dsp:txXfrm>
        <a:off x="2289881" y="1674558"/>
        <a:ext cx="2827400" cy="841195"/>
      </dsp:txXfrm>
    </dsp:sp>
    <dsp:sp modelId="{463281E6-90ED-4A00-900F-CADA7DAD3EDA}">
      <dsp:nvSpPr>
        <dsp:cNvPr id="0" name=""/>
        <dsp:cNvSpPr/>
      </dsp:nvSpPr>
      <dsp:spPr>
        <a:xfrm>
          <a:off x="131938" y="1577535"/>
          <a:ext cx="1051493" cy="10514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3A452-4D4C-BEBD-38C6-129D1D19F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684FD-6582-8D49-93E8-B9AA7C50F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1E8B6-081F-7B63-4442-CAB75307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9E78D-A4F7-3462-9109-C3A4BAF2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9FB83-C0F8-A4F7-6C0E-E42C90E3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35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838A-4783-6C13-EB3C-9B9847CE8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BFD2B-AAFE-2E5A-4B3D-1E3C768E5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B5A7-0B44-7DAD-8507-D22FDA4D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01A20-F855-B62C-6DA6-9ADCAAF8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EF065-AC48-4F5D-5B4D-AF1CA7D2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46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DDC3E3-D4A7-559E-CCDC-1976D4F69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0A184-CE1B-2318-A51D-81BCF3E1B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4F6B9-98F2-4193-800A-DA489E172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D67E5-A8EB-68BE-0D81-055C8F48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3ACB0-5F2D-8F90-BF5A-0801CBCD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2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2D79-529C-A006-A22D-F3EFBF47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23C29-4178-55BD-CC77-E69E92BE7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D00EA-278A-31C4-9244-075E30EE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C1ADB-C46F-E450-306D-7758A531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DCAA2-55ED-D382-812B-5E120907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08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65B3-E086-2E5D-DE6F-1C07EE88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2106D-4D0C-C837-F5D8-FAE0884E4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E7710-A914-7CE4-3F28-CB668FBF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85F22-7591-BFF4-709A-E33F0150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2DCD-6034-FD49-9BE7-79DC9A28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56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1D02B-E668-6E05-4362-9467FB75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4E65E-D52F-36C0-CF36-6A6806024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717F7-DBB7-190F-2D02-AB177028A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C15ED-FF11-3610-AB84-A92779C3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FEC26-2413-CB9E-82F9-7AAF49AD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09D91-2552-B3C6-B1BE-C9040DB3B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62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A624A-B3F5-0E54-2012-42B35E2D2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9CC71-F1C8-EBF9-34C7-0EDDF0A97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1D5EB-17A0-D919-BCCC-A11C4163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EA67D-9A95-9CC8-D34A-E11271CE0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10454-A8FF-A498-D06E-603DB1E96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86FBC6-93C7-DC81-D85D-F8F8719FA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26111-D58D-3DA9-D07C-11B1798C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176AF-D23E-11D1-E72C-1E394EC7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98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C678-5919-AFF1-475E-C36494F2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39016C-178C-41CD-D153-7D9666FD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4A7B4-3BC4-9AD3-2694-7B9F2E81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CE6628-C611-0317-9FB2-C6608C40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2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E5547-A0AE-9F13-965D-C4B47E86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C1D5A0-4499-A4DF-7380-86C506B3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C7E54-F009-E329-C224-760747D3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27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07AA6-5716-0D17-C50F-782F20A7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FE2ED-7BF3-98D0-96C7-8EADBA34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B85C3-E6F8-EC82-9F21-B6791B9B0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10B8-F35E-76A2-F78D-991C5685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AE446-B78F-5421-61D5-72158F6C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9244-5CA9-3951-AE4D-39C2ACE9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45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0205-7FBF-AA64-85DB-1D3FAEF5C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D3F14A-9A46-505E-60B5-193DDE672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7AA07-151F-FF01-EE83-695852DA3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641FC-573D-AC74-3A5E-36ECDB2B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5979D-590E-FFC5-3FB1-42B8F08BA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91CA3-B04D-33D7-922E-D0F9AFBBC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1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A6D2A3-75F0-2AFF-25E6-FF6CD0CFA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4AF41-9BC3-9A63-0705-62C8664CC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3825F-8478-8234-F51A-92F23ABF1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DCF9-1B52-4DFA-9AC4-9553B8B22BBA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1A2E4-B097-999A-7247-0CEBE2EA9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DBA5F-6C9C-4450-49C7-6D747E6B7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82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12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3.svg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chart" Target="../charts/chart5.xml"/><Relationship Id="rId21" Type="http://schemas.openxmlformats.org/officeDocument/2006/relationships/image" Target="../media/image23.sv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svg"/><Relationship Id="rId2" Type="http://schemas.openxmlformats.org/officeDocument/2006/relationships/image" Target="../media/image5.png"/><Relationship Id="rId16" Type="http://schemas.openxmlformats.org/officeDocument/2006/relationships/image" Target="../media/image18.sv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chart" Target="../charts/chart6.xml"/><Relationship Id="rId10" Type="http://schemas.openxmlformats.org/officeDocument/2006/relationships/image" Target="../media/image12.svg"/><Relationship Id="rId19" Type="http://schemas.openxmlformats.org/officeDocument/2006/relationships/image" Target="../media/image21.sv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svg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A17DCEB1-7484-9824-590B-169DD30465B5}"/>
              </a:ext>
            </a:extLst>
          </p:cNvPr>
          <p:cNvSpPr/>
          <p:nvPr/>
        </p:nvSpPr>
        <p:spPr>
          <a:xfrm>
            <a:off x="6548294" y="1002493"/>
            <a:ext cx="5117282" cy="27291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55A472A-40A4-75E0-2ED6-7B53DEF37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720" y="347110"/>
            <a:ext cx="2636939" cy="9615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Men’s Mental Health Survey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156D56F-A193-1C85-AD93-BA9B5D230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0845586"/>
              </p:ext>
            </p:extLst>
          </p:nvPr>
        </p:nvGraphicFramePr>
        <p:xfrm>
          <a:off x="-58721" y="1417739"/>
          <a:ext cx="5117282" cy="294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00558EB-1026-BCB5-77B3-706ADEBC2E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545370"/>
              </p:ext>
            </p:extLst>
          </p:nvPr>
        </p:nvGraphicFramePr>
        <p:xfrm>
          <a:off x="1119931" y="1616133"/>
          <a:ext cx="4734900" cy="132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2E97CB5-8484-4603-3D5C-F4C48D510F38}"/>
              </a:ext>
            </a:extLst>
          </p:cNvPr>
          <p:cNvSpPr txBox="1"/>
          <p:nvPr/>
        </p:nvSpPr>
        <p:spPr>
          <a:xfrm>
            <a:off x="56626" y="1954459"/>
            <a:ext cx="10989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tx2"/>
                </a:solidFill>
              </a:rPr>
              <a:t>How much of a priority is your mental health?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A5F78E-0C66-A0B2-ABF6-BA6D110BFE09}"/>
              </a:ext>
            </a:extLst>
          </p:cNvPr>
          <p:cNvSpPr txBox="1"/>
          <p:nvPr/>
        </p:nvSpPr>
        <p:spPr>
          <a:xfrm>
            <a:off x="56493" y="3103090"/>
            <a:ext cx="10989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tx2"/>
                </a:solidFill>
              </a:rPr>
              <a:t>How do you rate the level of support you currently have?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ED7C19D-2A43-4B32-BD88-4D7873143A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729154"/>
              </p:ext>
            </p:extLst>
          </p:nvPr>
        </p:nvGraphicFramePr>
        <p:xfrm>
          <a:off x="1136709" y="2814840"/>
          <a:ext cx="4718122" cy="133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B74BE78-3FE9-B5E1-0A49-2AD718DE709C}"/>
              </a:ext>
            </a:extLst>
          </p:cNvPr>
          <p:cNvSpPr txBox="1"/>
          <p:nvPr/>
        </p:nvSpPr>
        <p:spPr>
          <a:xfrm>
            <a:off x="7873905" y="1053275"/>
            <a:ext cx="305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What impacts most on men’s mental health?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A51ECC-787A-F543-5D2D-29738B48480B}"/>
              </a:ext>
            </a:extLst>
          </p:cNvPr>
          <p:cNvSpPr txBox="1"/>
          <p:nvPr/>
        </p:nvSpPr>
        <p:spPr>
          <a:xfrm>
            <a:off x="6548294" y="1336904"/>
            <a:ext cx="2525088" cy="2351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1100" dirty="0"/>
              <a:t>Financial worries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Job pressures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Feeling they can’t talk to anyone about it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Relationships, relationship breakdown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Lack of friends/family support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Unemployment or retirement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Drinking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Drugs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Sexuality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E68F7-7AEF-32C6-7961-2DA22B475F81}"/>
              </a:ext>
            </a:extLst>
          </p:cNvPr>
          <p:cNvSpPr txBox="1"/>
          <p:nvPr/>
        </p:nvSpPr>
        <p:spPr>
          <a:xfrm>
            <a:off x="10994011" y="1336903"/>
            <a:ext cx="541671" cy="2351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1100" dirty="0"/>
              <a:t>68%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65%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59%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51%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50%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45%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40%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33%</a:t>
            </a:r>
          </a:p>
          <a:p>
            <a:pPr algn="r">
              <a:lnSpc>
                <a:spcPct val="150000"/>
              </a:lnSpc>
            </a:pPr>
            <a:r>
              <a:rPr lang="en-GB" sz="1100" dirty="0"/>
              <a:t>22%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769A8E6-3430-C7A9-D786-8DCEDE511A28}"/>
              </a:ext>
            </a:extLst>
          </p:cNvPr>
          <p:cNvGrpSpPr/>
          <p:nvPr/>
        </p:nvGrpSpPr>
        <p:grpSpPr>
          <a:xfrm>
            <a:off x="9063529" y="1433625"/>
            <a:ext cx="2005400" cy="2204230"/>
            <a:chOff x="9063529" y="1433625"/>
            <a:chExt cx="2005400" cy="2204230"/>
          </a:xfrm>
        </p:grpSpPr>
        <p:pic>
          <p:nvPicPr>
            <p:cNvPr id="137" name="Picture 13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B9CBFF51-27B0-A43C-D0B9-A7079640C1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3529" y="1433625"/>
              <a:ext cx="661316" cy="187160"/>
            </a:xfrm>
            <a:prstGeom prst="rect">
              <a:avLst/>
            </a:prstGeom>
          </p:spPr>
        </p:pic>
        <p:pic>
          <p:nvPicPr>
            <p:cNvPr id="140" name="Picture 139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6DD3C2E0-30CF-6B82-6E69-AB2B59276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5571" y="1433625"/>
              <a:ext cx="661316" cy="187160"/>
            </a:xfrm>
            <a:prstGeom prst="rect">
              <a:avLst/>
            </a:prstGeom>
          </p:spPr>
        </p:pic>
        <p:pic>
          <p:nvPicPr>
            <p:cNvPr id="141" name="Picture 140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4FD014F3-256F-3FF3-E8AC-18CF1F8F441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7613" y="1433625"/>
              <a:ext cx="661316" cy="187160"/>
            </a:xfrm>
            <a:prstGeom prst="rect">
              <a:avLst/>
            </a:prstGeom>
          </p:spPr>
        </p:pic>
        <p:pic>
          <p:nvPicPr>
            <p:cNvPr id="142" name="Picture 141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2592C24D-A1EA-9BAC-B70C-A6FC12B65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837" y="1687625"/>
              <a:ext cx="661316" cy="187160"/>
            </a:xfrm>
            <a:prstGeom prst="rect">
              <a:avLst/>
            </a:prstGeom>
          </p:spPr>
        </p:pic>
        <p:pic>
          <p:nvPicPr>
            <p:cNvPr id="143" name="Picture 142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34A9DB59-5191-A370-DD35-0B1072AC3AD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6879" y="1687625"/>
              <a:ext cx="661316" cy="187160"/>
            </a:xfrm>
            <a:prstGeom prst="rect">
              <a:avLst/>
            </a:prstGeom>
          </p:spPr>
        </p:pic>
        <p:pic>
          <p:nvPicPr>
            <p:cNvPr id="144" name="Picture 143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B90F6444-E474-38C7-42CF-D8959AE8D0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505"/>
            <a:stretch/>
          </p:blipFill>
          <p:spPr>
            <a:xfrm>
              <a:off x="10408921" y="1687625"/>
              <a:ext cx="545545" cy="187160"/>
            </a:xfrm>
            <a:prstGeom prst="rect">
              <a:avLst/>
            </a:prstGeom>
          </p:spPr>
        </p:pic>
        <p:pic>
          <p:nvPicPr>
            <p:cNvPr id="145" name="Picture 144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6709C5CF-E46D-AA2B-6D87-1FD8FAD522E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24" y="1941625"/>
              <a:ext cx="661316" cy="187160"/>
            </a:xfrm>
            <a:prstGeom prst="rect">
              <a:avLst/>
            </a:prstGeom>
          </p:spPr>
        </p:pic>
        <p:pic>
          <p:nvPicPr>
            <p:cNvPr id="146" name="Picture 145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EE3D402D-3EE3-EDBC-CB6C-FF1A68177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1566" y="1941625"/>
              <a:ext cx="661316" cy="187160"/>
            </a:xfrm>
            <a:prstGeom prst="rect">
              <a:avLst/>
            </a:prstGeom>
          </p:spPr>
        </p:pic>
        <p:pic>
          <p:nvPicPr>
            <p:cNvPr id="147" name="Picture 14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597EC8CF-ADE5-4B03-9E5B-F937D14CAF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941"/>
            <a:stretch/>
          </p:blipFill>
          <p:spPr>
            <a:xfrm>
              <a:off x="10413609" y="1941625"/>
              <a:ext cx="337658" cy="187160"/>
            </a:xfrm>
            <a:prstGeom prst="rect">
              <a:avLst/>
            </a:prstGeom>
          </p:spPr>
        </p:pic>
        <p:pic>
          <p:nvPicPr>
            <p:cNvPr id="148" name="Picture 147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7F621DA3-E5BE-256B-3F8A-8C44DE708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24" y="2195625"/>
              <a:ext cx="661316" cy="187160"/>
            </a:xfrm>
            <a:prstGeom prst="rect">
              <a:avLst/>
            </a:prstGeom>
          </p:spPr>
        </p:pic>
        <p:pic>
          <p:nvPicPr>
            <p:cNvPr id="149" name="Picture 148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F7576B7B-A249-C2B3-738C-69A34227F9F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1566" y="2195625"/>
              <a:ext cx="661316" cy="187160"/>
            </a:xfrm>
            <a:prstGeom prst="rect">
              <a:avLst/>
            </a:prstGeom>
          </p:spPr>
        </p:pic>
        <p:pic>
          <p:nvPicPr>
            <p:cNvPr id="150" name="Picture 149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C11AF812-0A2E-4D8B-D0E3-1CF7ABF73D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112"/>
            <a:stretch/>
          </p:blipFill>
          <p:spPr>
            <a:xfrm>
              <a:off x="10413609" y="2195625"/>
              <a:ext cx="224104" cy="187160"/>
            </a:xfrm>
            <a:prstGeom prst="rect">
              <a:avLst/>
            </a:prstGeom>
          </p:spPr>
        </p:pic>
        <p:pic>
          <p:nvPicPr>
            <p:cNvPr id="151" name="Picture 150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916FBB61-CCBA-05AE-0638-3C4B313F9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837" y="2449625"/>
              <a:ext cx="661316" cy="187160"/>
            </a:xfrm>
            <a:prstGeom prst="rect">
              <a:avLst/>
            </a:prstGeom>
          </p:spPr>
        </p:pic>
        <p:pic>
          <p:nvPicPr>
            <p:cNvPr id="152" name="Picture 151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E08456AF-5DB2-14F8-8365-32577C3E9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6879" y="2449625"/>
              <a:ext cx="661316" cy="187160"/>
            </a:xfrm>
            <a:prstGeom prst="rect">
              <a:avLst/>
            </a:prstGeom>
          </p:spPr>
        </p:pic>
        <p:pic>
          <p:nvPicPr>
            <p:cNvPr id="153" name="Picture 152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DC212C63-D378-5822-CFAB-C766A1F3E3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112"/>
            <a:stretch/>
          </p:blipFill>
          <p:spPr>
            <a:xfrm>
              <a:off x="10408922" y="2449625"/>
              <a:ext cx="224104" cy="187160"/>
            </a:xfrm>
            <a:prstGeom prst="rect">
              <a:avLst/>
            </a:prstGeom>
          </p:spPr>
        </p:pic>
        <p:pic>
          <p:nvPicPr>
            <p:cNvPr id="154" name="Picture 153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67E4C981-BC49-2082-54AC-A6A17743A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9524" y="2702132"/>
              <a:ext cx="661316" cy="187160"/>
            </a:xfrm>
            <a:prstGeom prst="rect">
              <a:avLst/>
            </a:prstGeom>
          </p:spPr>
        </p:pic>
        <p:pic>
          <p:nvPicPr>
            <p:cNvPr id="155" name="Picture 154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3F494AC8-C7D3-8DB7-858F-3FEB639517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1566" y="2702132"/>
              <a:ext cx="661316" cy="187160"/>
            </a:xfrm>
            <a:prstGeom prst="rect">
              <a:avLst/>
            </a:prstGeom>
          </p:spPr>
        </p:pic>
        <p:pic>
          <p:nvPicPr>
            <p:cNvPr id="156" name="Picture 155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05093160-E1E4-878E-31D7-1E3B6368F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7655" y="2954639"/>
              <a:ext cx="661316" cy="187160"/>
            </a:xfrm>
            <a:prstGeom prst="rect">
              <a:avLst/>
            </a:prstGeom>
          </p:spPr>
        </p:pic>
        <p:pic>
          <p:nvPicPr>
            <p:cNvPr id="157" name="Picture 15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D2E7CD2C-BC19-E70C-546D-CB4D4469BF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409"/>
            <a:stretch/>
          </p:blipFill>
          <p:spPr>
            <a:xfrm>
              <a:off x="9739698" y="2954639"/>
              <a:ext cx="413922" cy="187160"/>
            </a:xfrm>
            <a:prstGeom prst="rect">
              <a:avLst/>
            </a:prstGeom>
          </p:spPr>
        </p:pic>
        <p:pic>
          <p:nvPicPr>
            <p:cNvPr id="158" name="Picture 157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C098EDD0-4C81-7C66-7098-65622B261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3529" y="3202667"/>
              <a:ext cx="661316" cy="187160"/>
            </a:xfrm>
            <a:prstGeom prst="rect">
              <a:avLst/>
            </a:prstGeom>
          </p:spPr>
        </p:pic>
        <p:pic>
          <p:nvPicPr>
            <p:cNvPr id="159" name="Picture 158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1C2F2BAE-EDC9-B0F2-B54E-EEEC8C689E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941"/>
            <a:stretch/>
          </p:blipFill>
          <p:spPr>
            <a:xfrm>
              <a:off x="9735572" y="3202667"/>
              <a:ext cx="337658" cy="187160"/>
            </a:xfrm>
            <a:prstGeom prst="rect">
              <a:avLst/>
            </a:prstGeom>
          </p:spPr>
        </p:pic>
        <p:pic>
          <p:nvPicPr>
            <p:cNvPr id="160" name="Picture 159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8A5CBBC7-D73A-16B5-C5DA-46309B2AC2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7655" y="3450695"/>
              <a:ext cx="661316" cy="187160"/>
            </a:xfrm>
            <a:prstGeom prst="rect">
              <a:avLst/>
            </a:prstGeom>
          </p:spPr>
        </p:pic>
      </p:grpSp>
      <p:sp>
        <p:nvSpPr>
          <p:cNvPr id="163" name="Arrow: Pentagon 162">
            <a:extLst>
              <a:ext uri="{FF2B5EF4-FFF2-40B4-BE49-F238E27FC236}">
                <a16:creationId xmlns:a16="http://schemas.microsoft.com/office/drawing/2014/main" id="{1A41A184-2284-4534-7AAC-8CB23F21C067}"/>
              </a:ext>
            </a:extLst>
          </p:cNvPr>
          <p:cNvSpPr/>
          <p:nvPr/>
        </p:nvSpPr>
        <p:spPr>
          <a:xfrm>
            <a:off x="3212528" y="4696074"/>
            <a:ext cx="1658023" cy="884339"/>
          </a:xfrm>
          <a:prstGeom prst="homePlate">
            <a:avLst>
              <a:gd name="adj" fmla="val 24150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2"/>
                </a:solidFill>
              </a:rPr>
              <a:t>What things do you do that help you look after your mental health &amp; wellbeing?</a:t>
            </a:r>
            <a:endParaRPr lang="en-GB" sz="900" b="1" dirty="0">
              <a:solidFill>
                <a:schemeClr val="tx2"/>
              </a:solidFill>
            </a:endParaRPr>
          </a:p>
        </p:txBody>
      </p:sp>
      <p:sp>
        <p:nvSpPr>
          <p:cNvPr id="164" name="Hexagon 163">
            <a:extLst>
              <a:ext uri="{FF2B5EF4-FFF2-40B4-BE49-F238E27FC236}">
                <a16:creationId xmlns:a16="http://schemas.microsoft.com/office/drawing/2014/main" id="{5AAE0741-6E56-BAAA-2C99-D7567B5172EF}"/>
              </a:ext>
            </a:extLst>
          </p:cNvPr>
          <p:cNvSpPr/>
          <p:nvPr/>
        </p:nvSpPr>
        <p:spPr>
          <a:xfrm>
            <a:off x="4736637" y="5177666"/>
            <a:ext cx="1032233" cy="884339"/>
          </a:xfrm>
          <a:prstGeom prst="hexagon">
            <a:avLst/>
          </a:prstGeom>
          <a:solidFill>
            <a:srgbClr val="808080">
              <a:alpha val="89804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48%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Hobbies</a:t>
            </a:r>
          </a:p>
        </p:txBody>
      </p:sp>
      <p:sp>
        <p:nvSpPr>
          <p:cNvPr id="165" name="Hexagon 164">
            <a:extLst>
              <a:ext uri="{FF2B5EF4-FFF2-40B4-BE49-F238E27FC236}">
                <a16:creationId xmlns:a16="http://schemas.microsoft.com/office/drawing/2014/main" id="{F69EAB9A-AA14-3212-F8FC-41868B97A250}"/>
              </a:ext>
            </a:extLst>
          </p:cNvPr>
          <p:cNvSpPr/>
          <p:nvPr/>
        </p:nvSpPr>
        <p:spPr>
          <a:xfrm>
            <a:off x="5635726" y="4687652"/>
            <a:ext cx="1032233" cy="884339"/>
          </a:xfrm>
          <a:prstGeom prst="hexagon">
            <a:avLst/>
          </a:prstGeom>
          <a:solidFill>
            <a:srgbClr val="808080">
              <a:alpha val="8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46%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Entertain-ment</a:t>
            </a:r>
          </a:p>
        </p:txBody>
      </p:sp>
      <p:sp>
        <p:nvSpPr>
          <p:cNvPr id="166" name="Hexagon 165">
            <a:extLst>
              <a:ext uri="{FF2B5EF4-FFF2-40B4-BE49-F238E27FC236}">
                <a16:creationId xmlns:a16="http://schemas.microsoft.com/office/drawing/2014/main" id="{9A570022-193C-CE79-8685-97F6736C01DD}"/>
              </a:ext>
            </a:extLst>
          </p:cNvPr>
          <p:cNvSpPr/>
          <p:nvPr/>
        </p:nvSpPr>
        <p:spPr>
          <a:xfrm>
            <a:off x="5635928" y="5667680"/>
            <a:ext cx="1032233" cy="884339"/>
          </a:xfrm>
          <a:prstGeom prst="hexagon">
            <a:avLst/>
          </a:prstGeom>
          <a:solidFill>
            <a:srgbClr val="808080">
              <a:alpha val="74902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45%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Talking to family</a:t>
            </a:r>
          </a:p>
        </p:txBody>
      </p:sp>
      <p:sp>
        <p:nvSpPr>
          <p:cNvPr id="167" name="Hexagon 166">
            <a:extLst>
              <a:ext uri="{FF2B5EF4-FFF2-40B4-BE49-F238E27FC236}">
                <a16:creationId xmlns:a16="http://schemas.microsoft.com/office/drawing/2014/main" id="{5D363314-444D-AF47-EA9F-C3DCD6891647}"/>
              </a:ext>
            </a:extLst>
          </p:cNvPr>
          <p:cNvSpPr/>
          <p:nvPr/>
        </p:nvSpPr>
        <p:spPr>
          <a:xfrm>
            <a:off x="6530702" y="4220303"/>
            <a:ext cx="1032233" cy="884339"/>
          </a:xfrm>
          <a:prstGeom prst="hexagon">
            <a:avLst/>
          </a:prstGeom>
          <a:solidFill>
            <a:srgbClr val="808080">
              <a:alpha val="69804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45%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Exercise by yourself</a:t>
            </a:r>
          </a:p>
        </p:txBody>
      </p:sp>
      <p:sp>
        <p:nvSpPr>
          <p:cNvPr id="168" name="Hexagon 167">
            <a:extLst>
              <a:ext uri="{FF2B5EF4-FFF2-40B4-BE49-F238E27FC236}">
                <a16:creationId xmlns:a16="http://schemas.microsoft.com/office/drawing/2014/main" id="{8053726E-5E90-188E-77A2-11CA430F08E0}"/>
              </a:ext>
            </a:extLst>
          </p:cNvPr>
          <p:cNvSpPr/>
          <p:nvPr/>
        </p:nvSpPr>
        <p:spPr>
          <a:xfrm>
            <a:off x="6524520" y="5177666"/>
            <a:ext cx="1032233" cy="884339"/>
          </a:xfrm>
          <a:prstGeom prst="hexagon">
            <a:avLst/>
          </a:prstGeom>
          <a:solidFill>
            <a:srgbClr val="808080">
              <a:alpha val="6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29%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Go to the gym</a:t>
            </a:r>
          </a:p>
        </p:txBody>
      </p:sp>
      <p:sp>
        <p:nvSpPr>
          <p:cNvPr id="169" name="Hexagon 168">
            <a:extLst>
              <a:ext uri="{FF2B5EF4-FFF2-40B4-BE49-F238E27FC236}">
                <a16:creationId xmlns:a16="http://schemas.microsoft.com/office/drawing/2014/main" id="{DC44C072-A468-B655-CA99-FA6BE2888A61}"/>
              </a:ext>
            </a:extLst>
          </p:cNvPr>
          <p:cNvSpPr/>
          <p:nvPr/>
        </p:nvSpPr>
        <p:spPr>
          <a:xfrm>
            <a:off x="7424699" y="4687652"/>
            <a:ext cx="1032233" cy="884339"/>
          </a:xfrm>
          <a:prstGeom prst="hexagon">
            <a:avLst/>
          </a:prstGeom>
          <a:solidFill>
            <a:srgbClr val="808080">
              <a:alpha val="50196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26%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Turning to faith / prayer</a:t>
            </a:r>
          </a:p>
        </p:txBody>
      </p:sp>
      <p:sp>
        <p:nvSpPr>
          <p:cNvPr id="170" name="Hexagon 169">
            <a:extLst>
              <a:ext uri="{FF2B5EF4-FFF2-40B4-BE49-F238E27FC236}">
                <a16:creationId xmlns:a16="http://schemas.microsoft.com/office/drawing/2014/main" id="{527F5263-A65E-2490-2077-A9B087C18298}"/>
              </a:ext>
            </a:extLst>
          </p:cNvPr>
          <p:cNvSpPr/>
          <p:nvPr/>
        </p:nvSpPr>
        <p:spPr>
          <a:xfrm>
            <a:off x="7428093" y="5663667"/>
            <a:ext cx="1032233" cy="884339"/>
          </a:xfrm>
          <a:prstGeom prst="hexagon">
            <a:avLst/>
          </a:prstGeom>
          <a:solidFill>
            <a:srgbClr val="808080">
              <a:alpha val="45098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25%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Exercise with others</a:t>
            </a:r>
          </a:p>
        </p:txBody>
      </p:sp>
      <p:sp>
        <p:nvSpPr>
          <p:cNvPr id="171" name="Hexagon 170">
            <a:extLst>
              <a:ext uri="{FF2B5EF4-FFF2-40B4-BE49-F238E27FC236}">
                <a16:creationId xmlns:a16="http://schemas.microsoft.com/office/drawing/2014/main" id="{389D7FD5-D1E1-8BDF-0AC5-6FC1E1DCFED8}"/>
              </a:ext>
            </a:extLst>
          </p:cNvPr>
          <p:cNvSpPr/>
          <p:nvPr/>
        </p:nvSpPr>
        <p:spPr>
          <a:xfrm>
            <a:off x="9227238" y="5658764"/>
            <a:ext cx="1032233" cy="884339"/>
          </a:xfrm>
          <a:prstGeom prst="hexagon">
            <a:avLst/>
          </a:prstGeom>
          <a:solidFill>
            <a:srgbClr val="808080">
              <a:alpha val="14902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17%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Community social groups</a:t>
            </a:r>
          </a:p>
        </p:txBody>
      </p:sp>
      <p:sp>
        <p:nvSpPr>
          <p:cNvPr id="172" name="Hexagon 171">
            <a:extLst>
              <a:ext uri="{FF2B5EF4-FFF2-40B4-BE49-F238E27FC236}">
                <a16:creationId xmlns:a16="http://schemas.microsoft.com/office/drawing/2014/main" id="{17FCB719-AB79-43D5-F44D-0C1F2681D327}"/>
              </a:ext>
            </a:extLst>
          </p:cNvPr>
          <p:cNvSpPr/>
          <p:nvPr/>
        </p:nvSpPr>
        <p:spPr>
          <a:xfrm>
            <a:off x="8331124" y="5182950"/>
            <a:ext cx="1032233" cy="884339"/>
          </a:xfrm>
          <a:prstGeom prst="hexagon">
            <a:avLst/>
          </a:prstGeom>
          <a:solidFill>
            <a:srgbClr val="808080">
              <a:alpha val="30196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22%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Volunt-eering</a:t>
            </a:r>
          </a:p>
        </p:txBody>
      </p:sp>
      <p:sp>
        <p:nvSpPr>
          <p:cNvPr id="173" name="Hexagon 172">
            <a:extLst>
              <a:ext uri="{FF2B5EF4-FFF2-40B4-BE49-F238E27FC236}">
                <a16:creationId xmlns:a16="http://schemas.microsoft.com/office/drawing/2014/main" id="{A1AEFDC6-CC18-0F2D-A691-9BAA630ED266}"/>
              </a:ext>
            </a:extLst>
          </p:cNvPr>
          <p:cNvSpPr/>
          <p:nvPr/>
        </p:nvSpPr>
        <p:spPr>
          <a:xfrm>
            <a:off x="8333241" y="4220303"/>
            <a:ext cx="1032233" cy="884339"/>
          </a:xfrm>
          <a:prstGeom prst="hexagon">
            <a:avLst/>
          </a:prstGeom>
          <a:solidFill>
            <a:srgbClr val="808080">
              <a:alpha val="4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22%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Work</a:t>
            </a:r>
          </a:p>
        </p:txBody>
      </p:sp>
      <p:sp>
        <p:nvSpPr>
          <p:cNvPr id="174" name="Hexagon 173">
            <a:extLst>
              <a:ext uri="{FF2B5EF4-FFF2-40B4-BE49-F238E27FC236}">
                <a16:creationId xmlns:a16="http://schemas.microsoft.com/office/drawing/2014/main" id="{61849251-DA3F-2288-9319-94BC43DE678E}"/>
              </a:ext>
            </a:extLst>
          </p:cNvPr>
          <p:cNvSpPr/>
          <p:nvPr/>
        </p:nvSpPr>
        <p:spPr>
          <a:xfrm>
            <a:off x="9227238" y="4696073"/>
            <a:ext cx="1032233" cy="884339"/>
          </a:xfrm>
          <a:prstGeom prst="hexagon">
            <a:avLst/>
          </a:prstGeom>
          <a:solidFill>
            <a:srgbClr val="808080">
              <a:alpha val="2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19%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Go to the pub</a:t>
            </a:r>
          </a:p>
        </p:txBody>
      </p:sp>
      <p:sp>
        <p:nvSpPr>
          <p:cNvPr id="175" name="Hexagon 174">
            <a:extLst>
              <a:ext uri="{FF2B5EF4-FFF2-40B4-BE49-F238E27FC236}">
                <a16:creationId xmlns:a16="http://schemas.microsoft.com/office/drawing/2014/main" id="{E53C1A9F-ADCE-3B73-0AF7-2E71DEF22402}"/>
              </a:ext>
            </a:extLst>
          </p:cNvPr>
          <p:cNvSpPr/>
          <p:nvPr/>
        </p:nvSpPr>
        <p:spPr>
          <a:xfrm>
            <a:off x="10122602" y="5177665"/>
            <a:ext cx="1032233" cy="884339"/>
          </a:xfrm>
          <a:prstGeom prst="hexagon">
            <a:avLst/>
          </a:prstGeom>
          <a:solidFill>
            <a:srgbClr val="808080">
              <a:alpha val="10196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14%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176" name="Hexagon 175">
            <a:extLst>
              <a:ext uri="{FF2B5EF4-FFF2-40B4-BE49-F238E27FC236}">
                <a16:creationId xmlns:a16="http://schemas.microsoft.com/office/drawing/2014/main" id="{6EE02B0F-CCB9-DF45-6265-FA3C22A60069}"/>
              </a:ext>
            </a:extLst>
          </p:cNvPr>
          <p:cNvSpPr/>
          <p:nvPr/>
        </p:nvSpPr>
        <p:spPr>
          <a:xfrm>
            <a:off x="11014456" y="4696073"/>
            <a:ext cx="1032233" cy="884339"/>
          </a:xfrm>
          <a:prstGeom prst="hexagon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</a:rPr>
              <a:t>4%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Nothing</a:t>
            </a:r>
          </a:p>
        </p:txBody>
      </p:sp>
      <p:sp>
        <p:nvSpPr>
          <p:cNvPr id="177" name="Hexagon 176">
            <a:extLst>
              <a:ext uri="{FF2B5EF4-FFF2-40B4-BE49-F238E27FC236}">
                <a16:creationId xmlns:a16="http://schemas.microsoft.com/office/drawing/2014/main" id="{18AA08EC-3EDA-551C-181F-6DC93B22EB2F}"/>
              </a:ext>
            </a:extLst>
          </p:cNvPr>
          <p:cNvSpPr/>
          <p:nvPr/>
        </p:nvSpPr>
        <p:spPr>
          <a:xfrm>
            <a:off x="4732524" y="4220303"/>
            <a:ext cx="1032233" cy="884339"/>
          </a:xfrm>
          <a:prstGeom prst="hexag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56%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Talking to friends</a:t>
            </a:r>
          </a:p>
        </p:txBody>
      </p:sp>
      <p:sp>
        <p:nvSpPr>
          <p:cNvPr id="14" name="Subtitle 4">
            <a:extLst>
              <a:ext uri="{FF2B5EF4-FFF2-40B4-BE49-F238E27FC236}">
                <a16:creationId xmlns:a16="http://schemas.microsoft.com/office/drawing/2014/main" id="{B29B5E5C-EDC8-0174-2D59-0DACC7C6376F}"/>
              </a:ext>
            </a:extLst>
          </p:cNvPr>
          <p:cNvSpPr txBox="1">
            <a:spLocks/>
          </p:cNvSpPr>
          <p:nvPr/>
        </p:nvSpPr>
        <p:spPr>
          <a:xfrm>
            <a:off x="2587495" y="1043994"/>
            <a:ext cx="1229131" cy="3732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 – October 2024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8B32E1C-93ED-1B45-075E-F42F4C7065A5}"/>
              </a:ext>
            </a:extLst>
          </p:cNvPr>
          <p:cNvSpPr/>
          <p:nvPr/>
        </p:nvSpPr>
        <p:spPr>
          <a:xfrm>
            <a:off x="449296" y="4898995"/>
            <a:ext cx="1724152" cy="107522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2"/>
                </a:solidFill>
              </a:rPr>
              <a:t>47%</a:t>
            </a:r>
            <a:r>
              <a:rPr lang="en-GB" sz="1100" dirty="0">
                <a:solidFill>
                  <a:schemeClr val="tx2"/>
                </a:solidFill>
              </a:rPr>
              <a:t> of respondents would rate their current mental health as poor or very poor, or neither good nor poor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341723-CBA1-9E01-0DD4-40F6B7B6E5BF}"/>
              </a:ext>
            </a:extLst>
          </p:cNvPr>
          <p:cNvCxnSpPr>
            <a:cxnSpLocks/>
          </p:cNvCxnSpPr>
          <p:nvPr/>
        </p:nvCxnSpPr>
        <p:spPr>
          <a:xfrm>
            <a:off x="589526" y="4927570"/>
            <a:ext cx="1948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81DD2B5-DD9B-4757-86C0-0717C99D8803}"/>
              </a:ext>
            </a:extLst>
          </p:cNvPr>
          <p:cNvCxnSpPr>
            <a:cxnSpLocks/>
          </p:cNvCxnSpPr>
          <p:nvPr/>
        </p:nvCxnSpPr>
        <p:spPr>
          <a:xfrm>
            <a:off x="589526" y="5997659"/>
            <a:ext cx="1948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Mental Health outline">
            <a:extLst>
              <a:ext uri="{FF2B5EF4-FFF2-40B4-BE49-F238E27FC236}">
                <a16:creationId xmlns:a16="http://schemas.microsoft.com/office/drawing/2014/main" id="{91BFE2BD-5F6D-A725-0E44-3EFCD23A7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18668" y="5180812"/>
            <a:ext cx="518898" cy="518898"/>
          </a:xfrm>
          <a:prstGeom prst="rect">
            <a:avLst/>
          </a:prstGeom>
        </p:spPr>
      </p:pic>
      <p:pic>
        <p:nvPicPr>
          <p:cNvPr id="26" name="Picture 25" descr="A close-up of a logo&#10;&#10;Description automatically generated">
            <a:extLst>
              <a:ext uri="{FF2B5EF4-FFF2-40B4-BE49-F238E27FC236}">
                <a16:creationId xmlns:a16="http://schemas.microsoft.com/office/drawing/2014/main" id="{693F516E-D94F-351D-D95F-B0FEC810E5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187" y="72218"/>
            <a:ext cx="2622639" cy="73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C8D7835E-1CFA-9555-FCA8-1613EEE374A6}"/>
              </a:ext>
            </a:extLst>
          </p:cNvPr>
          <p:cNvSpPr/>
          <p:nvPr/>
        </p:nvSpPr>
        <p:spPr>
          <a:xfrm>
            <a:off x="8317654" y="3487255"/>
            <a:ext cx="2658494" cy="2539156"/>
          </a:xfrm>
          <a:prstGeom prst="flowChartConnector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Which would you find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the most helpful?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AD92E38-8B9E-D7C1-64AA-8EC25F107B32}"/>
              </a:ext>
            </a:extLst>
          </p:cNvPr>
          <p:cNvGrpSpPr/>
          <p:nvPr/>
        </p:nvGrpSpPr>
        <p:grpSpPr>
          <a:xfrm>
            <a:off x="4257414" y="839680"/>
            <a:ext cx="4702800" cy="2518549"/>
            <a:chOff x="4338240" y="457405"/>
            <a:chExt cx="4702800" cy="2518549"/>
          </a:xfrm>
        </p:grpSpPr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0755FEF6-2FA1-A7C6-C7B7-69FD73EBD8A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17451895"/>
                </p:ext>
              </p:extLst>
            </p:nvPr>
          </p:nvGraphicFramePr>
          <p:xfrm>
            <a:off x="4338240" y="734404"/>
            <a:ext cx="4572000" cy="2241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45F21AD-DA7B-B476-F1DE-A5986BCC96D2}"/>
                </a:ext>
              </a:extLst>
            </p:cNvPr>
            <p:cNvSpPr txBox="1"/>
            <p:nvPr/>
          </p:nvSpPr>
          <p:spPr>
            <a:xfrm>
              <a:off x="4469041" y="457405"/>
              <a:ext cx="45719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bg2">
                      <a:lumMod val="25000"/>
                    </a:schemeClr>
                  </a:solidFill>
                </a:rPr>
                <a:t>Where would you go to get mental health support if you needed it?</a:t>
              </a:r>
            </a:p>
          </p:txBody>
        </p:sp>
      </p:grp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4478DB7A-7D02-C10F-F1E0-8E4258780E73}"/>
              </a:ext>
            </a:extLst>
          </p:cNvPr>
          <p:cNvSpPr/>
          <p:nvPr/>
        </p:nvSpPr>
        <p:spPr>
          <a:xfrm>
            <a:off x="8325960" y="5754379"/>
            <a:ext cx="1252920" cy="1003387"/>
          </a:xfrm>
          <a:prstGeom prst="flowChartConnector">
            <a:avLst/>
          </a:prstGeom>
          <a:solidFill>
            <a:srgbClr val="D2D8DA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32%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Wellbeing Café / Wellbeing space</a:t>
            </a:r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69F7DF5A-9BB0-9341-457F-99F6E2F7D4CB}"/>
              </a:ext>
            </a:extLst>
          </p:cNvPr>
          <p:cNvSpPr/>
          <p:nvPr/>
        </p:nvSpPr>
        <p:spPr>
          <a:xfrm>
            <a:off x="10187510" y="3052122"/>
            <a:ext cx="1211720" cy="1003387"/>
          </a:xfrm>
          <a:prstGeom prst="flowChartConnector">
            <a:avLst/>
          </a:prstGeom>
          <a:solidFill>
            <a:srgbClr val="A5B1B6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42%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Men only peer support</a:t>
            </a: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AECEE77C-F3EF-7051-6C2E-9982BB9828A7}"/>
              </a:ext>
            </a:extLst>
          </p:cNvPr>
          <p:cNvSpPr/>
          <p:nvPr/>
        </p:nvSpPr>
        <p:spPr>
          <a:xfrm>
            <a:off x="9041040" y="2654465"/>
            <a:ext cx="1211721" cy="1003387"/>
          </a:xfrm>
          <a:prstGeom prst="flowChartConnector">
            <a:avLst/>
          </a:prstGeom>
          <a:solidFill>
            <a:srgbClr val="9AA7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50%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1:1 counselling</a:t>
            </a:r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DF63521B-B87A-5B14-5148-08CC60552411}"/>
              </a:ext>
            </a:extLst>
          </p:cNvPr>
          <p:cNvSpPr/>
          <p:nvPr/>
        </p:nvSpPr>
        <p:spPr>
          <a:xfrm>
            <a:off x="7913622" y="3048216"/>
            <a:ext cx="1211720" cy="1003387"/>
          </a:xfrm>
          <a:prstGeom prst="flowChartConnector">
            <a:avLst/>
          </a:prstGeom>
          <a:solidFill>
            <a:srgbClr val="F4F5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10%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Something else</a:t>
            </a:r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9002E40D-6FBC-43BD-9128-81FB3F9196B1}"/>
              </a:ext>
            </a:extLst>
          </p:cNvPr>
          <p:cNvSpPr/>
          <p:nvPr/>
        </p:nvSpPr>
        <p:spPr>
          <a:xfrm>
            <a:off x="10559237" y="5057934"/>
            <a:ext cx="1252922" cy="1003387"/>
          </a:xfrm>
          <a:prstGeom prst="flowChartConnector">
            <a:avLst/>
          </a:prstGeom>
          <a:solidFill>
            <a:srgbClr val="BCC5C8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36%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Sporting activities</a:t>
            </a:r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5B0A0EC7-F3F4-6439-E9FF-760CA047BD7A}"/>
              </a:ext>
            </a:extLst>
          </p:cNvPr>
          <p:cNvSpPr/>
          <p:nvPr/>
        </p:nvSpPr>
        <p:spPr>
          <a:xfrm>
            <a:off x="9614281" y="5754379"/>
            <a:ext cx="1252920" cy="1003387"/>
          </a:xfrm>
          <a:prstGeom prst="flowChartConnector">
            <a:avLst/>
          </a:prstGeom>
          <a:solidFill>
            <a:srgbClr val="C7CED1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35%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Peer support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1AF08574-D467-989C-889F-B7CF5233966B}"/>
              </a:ext>
            </a:extLst>
          </p:cNvPr>
          <p:cNvSpPr/>
          <p:nvPr/>
        </p:nvSpPr>
        <p:spPr>
          <a:xfrm>
            <a:off x="7496775" y="5000784"/>
            <a:ext cx="1211719" cy="1003387"/>
          </a:xfrm>
          <a:prstGeom prst="flowChartConnector">
            <a:avLst/>
          </a:prstGeom>
          <a:solidFill>
            <a:srgbClr val="DDE2E3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30%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Resilience tools</a:t>
            </a:r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4A546854-16BA-92C4-E0EF-7D5F7467F2C4}"/>
              </a:ext>
            </a:extLst>
          </p:cNvPr>
          <p:cNvSpPr/>
          <p:nvPr/>
        </p:nvSpPr>
        <p:spPr>
          <a:xfrm>
            <a:off x="7346328" y="3980483"/>
            <a:ext cx="1211720" cy="1003387"/>
          </a:xfrm>
          <a:prstGeom prst="flowChartConnector">
            <a:avLst/>
          </a:prstGeom>
          <a:solidFill>
            <a:srgbClr val="E9ECED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23%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Group counselling</a:t>
            </a:r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309715BF-BE60-FCE6-FE62-DB502E4CA8A8}"/>
              </a:ext>
            </a:extLst>
          </p:cNvPr>
          <p:cNvSpPr/>
          <p:nvPr/>
        </p:nvSpPr>
        <p:spPr>
          <a:xfrm>
            <a:off x="10713806" y="4009059"/>
            <a:ext cx="1252922" cy="1003387"/>
          </a:xfrm>
          <a:prstGeom prst="flowChartConnector">
            <a:avLst/>
          </a:prstGeom>
          <a:solidFill>
            <a:srgbClr val="B0BBBF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36%</a:t>
            </a:r>
          </a:p>
          <a:p>
            <a:pPr algn="ctr"/>
            <a:r>
              <a:rPr lang="en-GB" sz="1000" dirty="0">
                <a:solidFill>
                  <a:schemeClr val="bg2">
                    <a:lumMod val="25000"/>
                  </a:schemeClr>
                </a:solidFill>
              </a:rPr>
              <a:t>Social opportunities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BAB885B-E140-829D-F037-A4A406B04171}"/>
              </a:ext>
            </a:extLst>
          </p:cNvPr>
          <p:cNvSpPr txBox="1"/>
          <p:nvPr/>
        </p:nvSpPr>
        <p:spPr>
          <a:xfrm>
            <a:off x="342561" y="2146318"/>
            <a:ext cx="3518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2">
                    <a:lumMod val="25000"/>
                  </a:schemeClr>
                </a:solidFill>
              </a:rPr>
              <a:t>Would you prefer to access support through your GP/medical setting or a community setting?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87632B-1E9A-7E85-064B-762D441FA492}"/>
              </a:ext>
            </a:extLst>
          </p:cNvPr>
          <p:cNvGrpSpPr/>
          <p:nvPr/>
        </p:nvGrpSpPr>
        <p:grpSpPr>
          <a:xfrm>
            <a:off x="463659" y="2860425"/>
            <a:ext cx="2164293" cy="665310"/>
            <a:chOff x="493471" y="3494474"/>
            <a:chExt cx="2164293" cy="665310"/>
          </a:xfrm>
        </p:grpSpPr>
        <p:sp>
          <p:nvSpPr>
            <p:cNvPr id="33" name="Flowchart: Connector 32">
              <a:extLst>
                <a:ext uri="{FF2B5EF4-FFF2-40B4-BE49-F238E27FC236}">
                  <a16:creationId xmlns:a16="http://schemas.microsoft.com/office/drawing/2014/main" id="{6A01E8E9-1920-0C70-5DE7-97A8F8F44CE4}"/>
                </a:ext>
              </a:extLst>
            </p:cNvPr>
            <p:cNvSpPr/>
            <p:nvPr/>
          </p:nvSpPr>
          <p:spPr>
            <a:xfrm>
              <a:off x="493471" y="3494474"/>
              <a:ext cx="667969" cy="665310"/>
            </a:xfrm>
            <a:prstGeom prst="flowChartConnector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7219053-AC2B-AC46-F9AA-6A21E4D52BE2}"/>
                </a:ext>
              </a:extLst>
            </p:cNvPr>
            <p:cNvSpPr txBox="1"/>
            <p:nvPr/>
          </p:nvSpPr>
          <p:spPr>
            <a:xfrm>
              <a:off x="1151915" y="3696324"/>
              <a:ext cx="15058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GP Practice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32C225-D44E-4F70-501D-74CF422B133C}"/>
                </a:ext>
              </a:extLst>
            </p:cNvPr>
            <p:cNvSpPr txBox="1"/>
            <p:nvPr/>
          </p:nvSpPr>
          <p:spPr>
            <a:xfrm>
              <a:off x="573813" y="3657852"/>
              <a:ext cx="6000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60%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F89911-EF19-1280-04DE-85216A823E6D}"/>
              </a:ext>
            </a:extLst>
          </p:cNvPr>
          <p:cNvGrpSpPr/>
          <p:nvPr/>
        </p:nvGrpSpPr>
        <p:grpSpPr>
          <a:xfrm>
            <a:off x="558766" y="3631936"/>
            <a:ext cx="2188826" cy="453506"/>
            <a:chOff x="589330" y="4287874"/>
            <a:chExt cx="2188826" cy="453506"/>
          </a:xfrm>
        </p:grpSpPr>
        <p:sp>
          <p:nvSpPr>
            <p:cNvPr id="34" name="Flowchart: Connector 33">
              <a:extLst>
                <a:ext uri="{FF2B5EF4-FFF2-40B4-BE49-F238E27FC236}">
                  <a16:creationId xmlns:a16="http://schemas.microsoft.com/office/drawing/2014/main" id="{7CBB9689-1B14-6ECF-A98E-236534891F36}"/>
                </a:ext>
              </a:extLst>
            </p:cNvPr>
            <p:cNvSpPr/>
            <p:nvPr/>
          </p:nvSpPr>
          <p:spPr>
            <a:xfrm>
              <a:off x="589331" y="4287874"/>
              <a:ext cx="457200" cy="453506"/>
            </a:xfrm>
            <a:prstGeom prst="flowChartConnector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114F20A-C550-9663-A8D8-4CFE77487CAE}"/>
                </a:ext>
              </a:extLst>
            </p:cNvPr>
            <p:cNvSpPr txBox="1"/>
            <p:nvPr/>
          </p:nvSpPr>
          <p:spPr>
            <a:xfrm>
              <a:off x="1151915" y="4383822"/>
              <a:ext cx="16262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Community Centre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AB43E0C-740A-4B4F-1E8A-55255DC91BA4}"/>
                </a:ext>
              </a:extLst>
            </p:cNvPr>
            <p:cNvSpPr txBox="1"/>
            <p:nvPr/>
          </p:nvSpPr>
          <p:spPr>
            <a:xfrm>
              <a:off x="589330" y="4361267"/>
              <a:ext cx="600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45%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09027F-7674-BAAD-033B-E6AB547A2426}"/>
              </a:ext>
            </a:extLst>
          </p:cNvPr>
          <p:cNvGrpSpPr/>
          <p:nvPr/>
        </p:nvGrpSpPr>
        <p:grpSpPr>
          <a:xfrm>
            <a:off x="567854" y="4297014"/>
            <a:ext cx="2179302" cy="317515"/>
            <a:chOff x="598854" y="4850420"/>
            <a:chExt cx="2179302" cy="317515"/>
          </a:xfrm>
        </p:grpSpPr>
        <p:sp>
          <p:nvSpPr>
            <p:cNvPr id="36" name="Flowchart: Connector 35">
              <a:extLst>
                <a:ext uri="{FF2B5EF4-FFF2-40B4-BE49-F238E27FC236}">
                  <a16:creationId xmlns:a16="http://schemas.microsoft.com/office/drawing/2014/main" id="{A03BDF75-102A-5C49-EAC5-2F539FB76861}"/>
                </a:ext>
              </a:extLst>
            </p:cNvPr>
            <p:cNvSpPr/>
            <p:nvPr/>
          </p:nvSpPr>
          <p:spPr>
            <a:xfrm>
              <a:off x="657225" y="4850420"/>
              <a:ext cx="323850" cy="317515"/>
            </a:xfrm>
            <a:prstGeom prst="flowChartConnector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9C8015A-1B36-570D-EAC2-8C7C882287CE}"/>
                </a:ext>
              </a:extLst>
            </p:cNvPr>
            <p:cNvSpPr txBox="1"/>
            <p:nvPr/>
          </p:nvSpPr>
          <p:spPr>
            <a:xfrm>
              <a:off x="1151915" y="4879322"/>
              <a:ext cx="16262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Hospital/Medical Centre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6A7064D-D37A-E524-9239-C9CBB862283B}"/>
                </a:ext>
              </a:extLst>
            </p:cNvPr>
            <p:cNvSpPr txBox="1"/>
            <p:nvPr/>
          </p:nvSpPr>
          <p:spPr>
            <a:xfrm>
              <a:off x="598854" y="4869016"/>
              <a:ext cx="60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21%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3D65FF-19CF-C6CF-FA4E-1CD433467E30}"/>
              </a:ext>
            </a:extLst>
          </p:cNvPr>
          <p:cNvGrpSpPr/>
          <p:nvPr/>
        </p:nvGrpSpPr>
        <p:grpSpPr>
          <a:xfrm>
            <a:off x="565072" y="4901850"/>
            <a:ext cx="2180503" cy="317515"/>
            <a:chOff x="597653" y="5276975"/>
            <a:chExt cx="2180503" cy="317515"/>
          </a:xfrm>
        </p:grpSpPr>
        <p:sp>
          <p:nvSpPr>
            <p:cNvPr id="37" name="Flowchart: Connector 36">
              <a:extLst>
                <a:ext uri="{FF2B5EF4-FFF2-40B4-BE49-F238E27FC236}">
                  <a16:creationId xmlns:a16="http://schemas.microsoft.com/office/drawing/2014/main" id="{FA5D0BB2-B686-E9FA-51A0-30FE399ACCA5}"/>
                </a:ext>
              </a:extLst>
            </p:cNvPr>
            <p:cNvSpPr/>
            <p:nvPr/>
          </p:nvSpPr>
          <p:spPr>
            <a:xfrm>
              <a:off x="657225" y="5276975"/>
              <a:ext cx="323850" cy="317515"/>
            </a:xfrm>
            <a:prstGeom prst="flowChartConnector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3A66498-3F66-AC40-B493-E5D4FEC1C907}"/>
                </a:ext>
              </a:extLst>
            </p:cNvPr>
            <p:cNvSpPr txBox="1"/>
            <p:nvPr/>
          </p:nvSpPr>
          <p:spPr>
            <a:xfrm>
              <a:off x="1151915" y="5304927"/>
              <a:ext cx="16262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Leisure Centre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C773372-189A-1990-5C57-C0B760799C4D}"/>
                </a:ext>
              </a:extLst>
            </p:cNvPr>
            <p:cNvSpPr txBox="1"/>
            <p:nvPr/>
          </p:nvSpPr>
          <p:spPr>
            <a:xfrm>
              <a:off x="597653" y="5285833"/>
              <a:ext cx="60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20%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33C1EB9-6142-DB7B-B4FD-B955FC1110EF}"/>
              </a:ext>
            </a:extLst>
          </p:cNvPr>
          <p:cNvGrpSpPr/>
          <p:nvPr/>
        </p:nvGrpSpPr>
        <p:grpSpPr>
          <a:xfrm>
            <a:off x="566654" y="5518135"/>
            <a:ext cx="2180502" cy="317515"/>
            <a:chOff x="597653" y="5703530"/>
            <a:chExt cx="2180502" cy="317515"/>
          </a:xfrm>
        </p:grpSpPr>
        <p:sp>
          <p:nvSpPr>
            <p:cNvPr id="38" name="Flowchart: Connector 37">
              <a:extLst>
                <a:ext uri="{FF2B5EF4-FFF2-40B4-BE49-F238E27FC236}">
                  <a16:creationId xmlns:a16="http://schemas.microsoft.com/office/drawing/2014/main" id="{466CDB3F-2C17-AC40-B249-A4DA8CCE2EEE}"/>
                </a:ext>
              </a:extLst>
            </p:cNvPr>
            <p:cNvSpPr/>
            <p:nvPr/>
          </p:nvSpPr>
          <p:spPr>
            <a:xfrm>
              <a:off x="656005" y="5703530"/>
              <a:ext cx="323850" cy="317515"/>
            </a:xfrm>
            <a:prstGeom prst="flowChartConnector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0AEF520-2F5E-BE8F-33A5-0A03C2A3F7CD}"/>
                </a:ext>
              </a:extLst>
            </p:cNvPr>
            <p:cNvSpPr txBox="1"/>
            <p:nvPr/>
          </p:nvSpPr>
          <p:spPr>
            <a:xfrm>
              <a:off x="1151914" y="5731482"/>
              <a:ext cx="16262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Sports Club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517C07C-AFAA-AEED-067D-27BD310C6B02}"/>
                </a:ext>
              </a:extLst>
            </p:cNvPr>
            <p:cNvSpPr txBox="1"/>
            <p:nvPr/>
          </p:nvSpPr>
          <p:spPr>
            <a:xfrm>
              <a:off x="597653" y="5723460"/>
              <a:ext cx="60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19%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0AA9220-652D-BB99-FC82-3E7F8C5B2DE5}"/>
              </a:ext>
            </a:extLst>
          </p:cNvPr>
          <p:cNvGrpSpPr/>
          <p:nvPr/>
        </p:nvGrpSpPr>
        <p:grpSpPr>
          <a:xfrm>
            <a:off x="550752" y="6047398"/>
            <a:ext cx="2180501" cy="317515"/>
            <a:chOff x="597653" y="6130085"/>
            <a:chExt cx="2180501" cy="317515"/>
          </a:xfrm>
        </p:grpSpPr>
        <p:sp>
          <p:nvSpPr>
            <p:cNvPr id="39" name="Flowchart: Connector 38">
              <a:extLst>
                <a:ext uri="{FF2B5EF4-FFF2-40B4-BE49-F238E27FC236}">
                  <a16:creationId xmlns:a16="http://schemas.microsoft.com/office/drawing/2014/main" id="{67559AE5-17AC-266A-591D-A534EDF6D9B6}"/>
                </a:ext>
              </a:extLst>
            </p:cNvPr>
            <p:cNvSpPr/>
            <p:nvPr/>
          </p:nvSpPr>
          <p:spPr>
            <a:xfrm>
              <a:off x="656005" y="6130085"/>
              <a:ext cx="323850" cy="317515"/>
            </a:xfrm>
            <a:prstGeom prst="flowChartConnector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1EE03D4-7D42-C6AC-A523-1E6F7120FA0C}"/>
                </a:ext>
              </a:extLst>
            </p:cNvPr>
            <p:cNvSpPr txBox="1"/>
            <p:nvPr/>
          </p:nvSpPr>
          <p:spPr>
            <a:xfrm>
              <a:off x="1151913" y="6158037"/>
              <a:ext cx="16262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Somewhere else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3BC2B42-9193-BA9A-3C1C-B938CFEB0D8E}"/>
                </a:ext>
              </a:extLst>
            </p:cNvPr>
            <p:cNvSpPr txBox="1"/>
            <p:nvPr/>
          </p:nvSpPr>
          <p:spPr>
            <a:xfrm>
              <a:off x="597653" y="6150014"/>
              <a:ext cx="60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18%</a:t>
              </a:r>
            </a:p>
          </p:txBody>
        </p:sp>
      </p:grp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3CA4B5B5-A2BA-A19C-6822-CCD7212083F7}"/>
              </a:ext>
            </a:extLst>
          </p:cNvPr>
          <p:cNvSpPr/>
          <p:nvPr/>
        </p:nvSpPr>
        <p:spPr>
          <a:xfrm>
            <a:off x="9632253" y="1148011"/>
            <a:ext cx="1853967" cy="107522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Only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 10%</a:t>
            </a:r>
            <a:r>
              <a:rPr lang="en-GB" sz="11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of respondents think there is enough support for men’s mental health in Sandwell</a:t>
            </a:r>
            <a:endParaRPr lang="en-GB" sz="11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FF3B16F-BAA0-7045-44E5-C7EA10011696}"/>
              </a:ext>
            </a:extLst>
          </p:cNvPr>
          <p:cNvCxnSpPr>
            <a:cxnSpLocks/>
          </p:cNvCxnSpPr>
          <p:nvPr/>
        </p:nvCxnSpPr>
        <p:spPr>
          <a:xfrm>
            <a:off x="9632253" y="1176586"/>
            <a:ext cx="1869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98A5BF6-F169-CE95-05BC-7F28B82E05DA}"/>
              </a:ext>
            </a:extLst>
          </p:cNvPr>
          <p:cNvCxnSpPr>
            <a:cxnSpLocks/>
          </p:cNvCxnSpPr>
          <p:nvPr/>
        </p:nvCxnSpPr>
        <p:spPr>
          <a:xfrm>
            <a:off x="9632253" y="2246675"/>
            <a:ext cx="1869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ubtitle 4">
            <a:extLst>
              <a:ext uri="{FF2B5EF4-FFF2-40B4-BE49-F238E27FC236}">
                <a16:creationId xmlns:a16="http://schemas.microsoft.com/office/drawing/2014/main" id="{DA00A2D5-17AE-6416-C4EE-B9F4CB9B7801}"/>
              </a:ext>
            </a:extLst>
          </p:cNvPr>
          <p:cNvSpPr txBox="1">
            <a:spLocks/>
          </p:cNvSpPr>
          <p:nvPr/>
        </p:nvSpPr>
        <p:spPr>
          <a:xfrm>
            <a:off x="196720" y="347110"/>
            <a:ext cx="2636939" cy="9615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Men’s Mental Health Survey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CB6B14F5-8A90-B70C-8968-75B8C3E88F71}"/>
              </a:ext>
            </a:extLst>
          </p:cNvPr>
          <p:cNvSpPr txBox="1">
            <a:spLocks/>
          </p:cNvSpPr>
          <p:nvPr/>
        </p:nvSpPr>
        <p:spPr>
          <a:xfrm>
            <a:off x="2587495" y="1043994"/>
            <a:ext cx="1229131" cy="3732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 – October 2024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DAB486-3108-743E-1C55-C844E1D4EAFD}"/>
              </a:ext>
            </a:extLst>
          </p:cNvPr>
          <p:cNvSpPr/>
          <p:nvPr/>
        </p:nvSpPr>
        <p:spPr>
          <a:xfrm>
            <a:off x="6873242" y="6449959"/>
            <a:ext cx="1343771" cy="329345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2">
                    <a:lumMod val="10000"/>
                  </a:schemeClr>
                </a:solidFill>
              </a:rPr>
              <a:t>Community activities are circled in yellow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32847E2-8E67-AFFC-590D-553E1BD72474}"/>
              </a:ext>
            </a:extLst>
          </p:cNvPr>
          <p:cNvGrpSpPr/>
          <p:nvPr/>
        </p:nvGrpSpPr>
        <p:grpSpPr>
          <a:xfrm>
            <a:off x="3406183" y="4051603"/>
            <a:ext cx="3372851" cy="2103083"/>
            <a:chOff x="3538115" y="3190407"/>
            <a:chExt cx="3372851" cy="210308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D1897C6-9F30-115E-6A3D-B6FE03B317DE}"/>
                </a:ext>
              </a:extLst>
            </p:cNvPr>
            <p:cNvSpPr/>
            <p:nvPr/>
          </p:nvSpPr>
          <p:spPr>
            <a:xfrm>
              <a:off x="3630608" y="3190407"/>
              <a:ext cx="3220846" cy="21030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aphicFrame>
          <p:nvGraphicFramePr>
            <p:cNvPr id="57" name="Chart 56">
              <a:extLst>
                <a:ext uri="{FF2B5EF4-FFF2-40B4-BE49-F238E27FC236}">
                  <a16:creationId xmlns:a16="http://schemas.microsoft.com/office/drawing/2014/main" id="{BD586232-71DE-9C46-16F5-2E96EE9AB9D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5704186"/>
                </p:ext>
              </p:extLst>
            </p:nvPr>
          </p:nvGraphicFramePr>
          <p:xfrm>
            <a:off x="3538115" y="3395917"/>
            <a:ext cx="3372851" cy="18975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F8FDF66-5188-8AFC-ECBE-9555D1DDBDAF}"/>
                </a:ext>
              </a:extLst>
            </p:cNvPr>
            <p:cNvSpPr txBox="1"/>
            <p:nvPr/>
          </p:nvSpPr>
          <p:spPr>
            <a:xfrm>
              <a:off x="3993266" y="3193080"/>
              <a:ext cx="244743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0"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GB" sz="1200" b="1" dirty="0"/>
                <a:t>Is there enough support for men's mental health in Sandwell?</a:t>
              </a:r>
            </a:p>
          </p:txBody>
        </p:sp>
      </p:grpSp>
      <p:pic>
        <p:nvPicPr>
          <p:cNvPr id="62" name="Picture 61" descr="A close-up of a logo&#10;&#10;Description automatically generated">
            <a:extLst>
              <a:ext uri="{FF2B5EF4-FFF2-40B4-BE49-F238E27FC236}">
                <a16:creationId xmlns:a16="http://schemas.microsoft.com/office/drawing/2014/main" id="{00319792-C97B-AF8F-F1B8-C78EAE3954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187" y="72218"/>
            <a:ext cx="2622639" cy="73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85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69">
            <a:extLst>
              <a:ext uri="{FF2B5EF4-FFF2-40B4-BE49-F238E27FC236}">
                <a16:creationId xmlns:a16="http://schemas.microsoft.com/office/drawing/2014/main" id="{07660D88-2C49-1717-1AE6-9B6E79428CDF}"/>
              </a:ext>
            </a:extLst>
          </p:cNvPr>
          <p:cNvGrpSpPr/>
          <p:nvPr/>
        </p:nvGrpSpPr>
        <p:grpSpPr>
          <a:xfrm>
            <a:off x="118162" y="1863025"/>
            <a:ext cx="3347760" cy="3320069"/>
            <a:chOff x="118162" y="1863025"/>
            <a:chExt cx="3347760" cy="3320069"/>
          </a:xfrm>
        </p:grpSpPr>
        <p:pic>
          <p:nvPicPr>
            <p:cNvPr id="166" name="Picture 165" descr="A map of different regions&#10;&#10;Description automatically generated">
              <a:extLst>
                <a:ext uri="{FF2B5EF4-FFF2-40B4-BE49-F238E27FC236}">
                  <a16:creationId xmlns:a16="http://schemas.microsoft.com/office/drawing/2014/main" id="{A86DB3C1-745E-8078-C809-69A69BA973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71" t="7279" r="26813" b="7282"/>
            <a:stretch/>
          </p:blipFill>
          <p:spPr>
            <a:xfrm>
              <a:off x="118162" y="1863025"/>
              <a:ext cx="3347760" cy="3320069"/>
            </a:xfrm>
            <a:prstGeom prst="rect">
              <a:avLst/>
            </a:prstGeom>
          </p:spPr>
        </p:pic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A626A2ED-249A-408C-133A-01EBEE2A77D1}"/>
                </a:ext>
              </a:extLst>
            </p:cNvPr>
            <p:cNvSpPr txBox="1"/>
            <p:nvPr/>
          </p:nvSpPr>
          <p:spPr>
            <a:xfrm>
              <a:off x="1396042" y="4156701"/>
              <a:ext cx="396000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29%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59B137B6-374B-CB4F-3DAB-40DF3BAE3542}"/>
                </a:ext>
              </a:extLst>
            </p:cNvPr>
            <p:cNvSpPr txBox="1"/>
            <p:nvPr/>
          </p:nvSpPr>
          <p:spPr>
            <a:xfrm>
              <a:off x="1564522" y="4354727"/>
              <a:ext cx="396000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10%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AE059D14-7D5D-01D8-DE4A-451F53C3F444}"/>
                </a:ext>
              </a:extLst>
            </p:cNvPr>
            <p:cNvSpPr txBox="1"/>
            <p:nvPr/>
          </p:nvSpPr>
          <p:spPr>
            <a:xfrm>
              <a:off x="2178239" y="3013490"/>
              <a:ext cx="396000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18%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051B514-C82B-F5A6-194B-6EB666BCB226}"/>
                </a:ext>
              </a:extLst>
            </p:cNvPr>
            <p:cNvSpPr txBox="1"/>
            <p:nvPr/>
          </p:nvSpPr>
          <p:spPr>
            <a:xfrm>
              <a:off x="2481109" y="4120531"/>
              <a:ext cx="396000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12%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91BB7A8F-DD21-B67D-D7B2-D3EF2B6365FE}"/>
                </a:ext>
              </a:extLst>
            </p:cNvPr>
            <p:cNvSpPr txBox="1"/>
            <p:nvPr/>
          </p:nvSpPr>
          <p:spPr>
            <a:xfrm>
              <a:off x="844057" y="2945037"/>
              <a:ext cx="396000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12%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C6D69566-DCC1-E9A5-0602-430B4A70D81D}"/>
                </a:ext>
              </a:extLst>
            </p:cNvPr>
            <p:cNvSpPr txBox="1"/>
            <p:nvPr/>
          </p:nvSpPr>
          <p:spPr>
            <a:xfrm>
              <a:off x="785114" y="4491599"/>
              <a:ext cx="324000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9%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3553CBD1-8A6E-4A56-9347-4375DB91C8BC}"/>
                </a:ext>
              </a:extLst>
            </p:cNvPr>
            <p:cNvSpPr txBox="1"/>
            <p:nvPr/>
          </p:nvSpPr>
          <p:spPr>
            <a:xfrm>
              <a:off x="1334561" y="2396399"/>
              <a:ext cx="324000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7%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FA5E7A26-97E5-5728-E169-D4347376D123}"/>
                </a:ext>
              </a:extLst>
            </p:cNvPr>
            <p:cNvSpPr txBox="1"/>
            <p:nvPr/>
          </p:nvSpPr>
          <p:spPr>
            <a:xfrm>
              <a:off x="1872668" y="3183232"/>
              <a:ext cx="396000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11%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A218D7B-1AA4-82BE-ECAF-6A9C5001AA97}"/>
                </a:ext>
              </a:extLst>
            </p:cNvPr>
            <p:cNvSpPr txBox="1"/>
            <p:nvPr/>
          </p:nvSpPr>
          <p:spPr>
            <a:xfrm>
              <a:off x="1562850" y="2570463"/>
              <a:ext cx="324000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9%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D423DA-BA1C-38F3-153F-296A873E469B}"/>
                </a:ext>
              </a:extLst>
            </p:cNvPr>
            <p:cNvSpPr txBox="1"/>
            <p:nvPr/>
          </p:nvSpPr>
          <p:spPr>
            <a:xfrm>
              <a:off x="528654" y="3121615"/>
              <a:ext cx="396000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12%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F30B526-51CF-DE6B-74D3-C345F46A0C1B}"/>
                </a:ext>
              </a:extLst>
            </p:cNvPr>
            <p:cNvSpPr txBox="1"/>
            <p:nvPr/>
          </p:nvSpPr>
          <p:spPr>
            <a:xfrm>
              <a:off x="2182998" y="4291331"/>
              <a:ext cx="396000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13%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07B1F5E-8C73-1DE0-2C61-D8D984E6F2FA}"/>
                </a:ext>
              </a:extLst>
            </p:cNvPr>
            <p:cNvSpPr txBox="1"/>
            <p:nvPr/>
          </p:nvSpPr>
          <p:spPr>
            <a:xfrm>
              <a:off x="525648" y="4673812"/>
              <a:ext cx="324000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8%</a:t>
              </a:r>
            </a:p>
          </p:txBody>
        </p:sp>
      </p:grpSp>
      <p:sp>
        <p:nvSpPr>
          <p:cNvPr id="164" name="TextBox 163">
            <a:extLst>
              <a:ext uri="{FF2B5EF4-FFF2-40B4-BE49-F238E27FC236}">
                <a16:creationId xmlns:a16="http://schemas.microsoft.com/office/drawing/2014/main" id="{C9404DA1-1AC9-18DC-DFAC-C4886F813AB4}"/>
              </a:ext>
            </a:extLst>
          </p:cNvPr>
          <p:cNvSpPr txBox="1"/>
          <p:nvPr/>
        </p:nvSpPr>
        <p:spPr>
          <a:xfrm>
            <a:off x="2281448" y="1620831"/>
            <a:ext cx="324000" cy="2539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GB" sz="1050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7CEA47A-C4D7-CA92-CC62-FCFA73331E57}"/>
              </a:ext>
            </a:extLst>
          </p:cNvPr>
          <p:cNvSpPr txBox="1"/>
          <p:nvPr/>
        </p:nvSpPr>
        <p:spPr>
          <a:xfrm>
            <a:off x="1742828" y="1620831"/>
            <a:ext cx="262142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GB" sz="1050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62F7EF0C-2D2F-14DC-E3B9-BACD74F87F03}"/>
              </a:ext>
            </a:extLst>
          </p:cNvPr>
          <p:cNvSpPr txBox="1">
            <a:spLocks/>
          </p:cNvSpPr>
          <p:nvPr/>
        </p:nvSpPr>
        <p:spPr>
          <a:xfrm>
            <a:off x="196720" y="347110"/>
            <a:ext cx="2636939" cy="9615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Men’s Mental Health Survey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8B00CF-5091-E2EA-9491-B050CA4ABD2B}"/>
              </a:ext>
            </a:extLst>
          </p:cNvPr>
          <p:cNvSpPr txBox="1"/>
          <p:nvPr/>
        </p:nvSpPr>
        <p:spPr>
          <a:xfrm>
            <a:off x="483464" y="1587361"/>
            <a:ext cx="2350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2">
                    <a:lumMod val="25000"/>
                  </a:schemeClr>
                </a:solidFill>
              </a:rPr>
              <a:t>Where do people live and work?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A120A5B-8F38-D506-6BB9-044D5581BD1F}"/>
              </a:ext>
            </a:extLst>
          </p:cNvPr>
          <p:cNvSpPr txBox="1">
            <a:spLocks/>
          </p:cNvSpPr>
          <p:nvPr/>
        </p:nvSpPr>
        <p:spPr>
          <a:xfrm>
            <a:off x="2971123" y="347110"/>
            <a:ext cx="1684265" cy="405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Demographics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3EEC43FD-C806-40BD-6CEE-9379EF79817D}"/>
              </a:ext>
            </a:extLst>
          </p:cNvPr>
          <p:cNvGrpSpPr/>
          <p:nvPr/>
        </p:nvGrpSpPr>
        <p:grpSpPr>
          <a:xfrm>
            <a:off x="8279708" y="898763"/>
            <a:ext cx="3745067" cy="2446470"/>
            <a:chOff x="8279708" y="950803"/>
            <a:chExt cx="3745067" cy="2446470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37F3B0FA-06B4-2E2A-5EA3-037368AA04DC}"/>
                </a:ext>
              </a:extLst>
            </p:cNvPr>
            <p:cNvSpPr/>
            <p:nvPr/>
          </p:nvSpPr>
          <p:spPr>
            <a:xfrm>
              <a:off x="8279708" y="950803"/>
              <a:ext cx="3745067" cy="24327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1BC315A2-C73C-3817-8AD2-9A3096420244}"/>
                </a:ext>
              </a:extLst>
            </p:cNvPr>
            <p:cNvGrpSpPr/>
            <p:nvPr/>
          </p:nvGrpSpPr>
          <p:grpSpPr>
            <a:xfrm>
              <a:off x="8450338" y="1005724"/>
              <a:ext cx="3527425" cy="2391549"/>
              <a:chOff x="5110161" y="275720"/>
              <a:chExt cx="3527425" cy="2391549"/>
            </a:xfrm>
          </p:grpSpPr>
          <p:graphicFrame>
            <p:nvGraphicFramePr>
              <p:cNvPr id="13" name="Chart 12">
                <a:extLst>
                  <a:ext uri="{FF2B5EF4-FFF2-40B4-BE49-F238E27FC236}">
                    <a16:creationId xmlns:a16="http://schemas.microsoft.com/office/drawing/2014/main" id="{826E101A-D956-9DD2-76CF-799E3C05559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5110161" y="505094"/>
              <a:ext cx="3527425" cy="21621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2E33FA-E5B3-299C-F989-E88014E31E94}"/>
                  </a:ext>
                </a:extLst>
              </p:cNvPr>
              <p:cNvSpPr txBox="1"/>
              <p:nvPr/>
            </p:nvSpPr>
            <p:spPr>
              <a:xfrm>
                <a:off x="5668961" y="275720"/>
                <a:ext cx="18954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bg2">
                        <a:lumMod val="25000"/>
                      </a:schemeClr>
                    </a:solidFill>
                  </a:rPr>
                  <a:t>What is your age?</a:t>
                </a:r>
              </a:p>
            </p:txBody>
          </p:sp>
        </p:grp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E1155DD3-2BD0-46EB-5A0C-FEC5074BBBFD}"/>
              </a:ext>
            </a:extLst>
          </p:cNvPr>
          <p:cNvGrpSpPr/>
          <p:nvPr/>
        </p:nvGrpSpPr>
        <p:grpSpPr>
          <a:xfrm>
            <a:off x="210101" y="5571325"/>
            <a:ext cx="2123458" cy="1098664"/>
            <a:chOff x="9396143" y="2993395"/>
            <a:chExt cx="2123458" cy="109866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5C85312B-B260-FD14-4C2E-1FEC040AECC9}"/>
                </a:ext>
              </a:extLst>
            </p:cNvPr>
            <p:cNvSpPr/>
            <p:nvPr/>
          </p:nvSpPr>
          <p:spPr>
            <a:xfrm>
              <a:off x="9396143" y="2993395"/>
              <a:ext cx="1853967" cy="1075220"/>
            </a:xfrm>
            <a:prstGeom prst="roundRect">
              <a:avLst/>
            </a:prstGeom>
            <a:noFill/>
            <a:ln w="254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2"/>
                  </a:solidFill>
                </a:rPr>
                <a:t>100%</a:t>
              </a:r>
              <a:r>
                <a:rPr lang="en-GB" sz="1100" dirty="0">
                  <a:solidFill>
                    <a:schemeClr val="tx2"/>
                  </a:solidFill>
                </a:rPr>
                <a:t> of respondents said their gender is the same as the sex they were registered at birth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FBF763E-97D0-B576-6345-9EB92005E4C2}"/>
                </a:ext>
              </a:extLst>
            </p:cNvPr>
            <p:cNvCxnSpPr>
              <a:cxnSpLocks/>
            </p:cNvCxnSpPr>
            <p:nvPr/>
          </p:nvCxnSpPr>
          <p:spPr>
            <a:xfrm>
              <a:off x="9536374" y="3021970"/>
              <a:ext cx="194804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4B38465-3CE5-D066-47A3-B09730281CC7}"/>
                </a:ext>
              </a:extLst>
            </p:cNvPr>
            <p:cNvCxnSpPr>
              <a:cxnSpLocks/>
            </p:cNvCxnSpPr>
            <p:nvPr/>
          </p:nvCxnSpPr>
          <p:spPr>
            <a:xfrm>
              <a:off x="9536374" y="4092059"/>
              <a:ext cx="194804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2E0CFAB3-7196-B910-AA14-4B1AD45E82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23949" y="3393184"/>
              <a:ext cx="495652" cy="458102"/>
            </a:xfrm>
            <a:prstGeom prst="rect">
              <a:avLst/>
            </a:prstGeom>
          </p:spPr>
        </p:pic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85E64071-81CC-4E72-D06A-3F73A867EF89}"/>
              </a:ext>
            </a:extLst>
          </p:cNvPr>
          <p:cNvGrpSpPr/>
          <p:nvPr/>
        </p:nvGrpSpPr>
        <p:grpSpPr>
          <a:xfrm>
            <a:off x="8575979" y="3819641"/>
            <a:ext cx="2010167" cy="2843678"/>
            <a:chOff x="2706760" y="3939645"/>
            <a:chExt cx="2010167" cy="2843678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262AF14D-3CB9-B29E-4571-07A6C770DBE7}"/>
                </a:ext>
              </a:extLst>
            </p:cNvPr>
            <p:cNvGrpSpPr/>
            <p:nvPr/>
          </p:nvGrpSpPr>
          <p:grpSpPr>
            <a:xfrm>
              <a:off x="2706760" y="4384975"/>
              <a:ext cx="2010167" cy="2398348"/>
              <a:chOff x="2664825" y="3191114"/>
              <a:chExt cx="2010167" cy="2398348"/>
            </a:xfrm>
          </p:grpSpPr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031EB573-A23C-2F7E-3CD4-BDCF9FB1D600}"/>
                  </a:ext>
                </a:extLst>
              </p:cNvPr>
              <p:cNvGrpSpPr/>
              <p:nvPr/>
            </p:nvGrpSpPr>
            <p:grpSpPr>
              <a:xfrm>
                <a:off x="2664825" y="3191114"/>
                <a:ext cx="2010167" cy="1220997"/>
                <a:chOff x="2066883" y="2584157"/>
                <a:chExt cx="7721290" cy="4005879"/>
              </a:xfrm>
              <a:solidFill>
                <a:srgbClr val="A5A5A5"/>
              </a:solidFill>
            </p:grpSpPr>
            <p:pic>
              <p:nvPicPr>
                <p:cNvPr id="3" name="Graphic 2" descr="User with solid fill">
                  <a:extLst>
                    <a:ext uri="{FF2B5EF4-FFF2-40B4-BE49-F238E27FC236}">
                      <a16:creationId xmlns:a16="http://schemas.microsoft.com/office/drawing/2014/main" id="{5CB29C0F-C895-EC96-9315-705D2FB8E4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" name="Graphic 4" descr="User with solid fill">
                  <a:extLst>
                    <a:ext uri="{FF2B5EF4-FFF2-40B4-BE49-F238E27FC236}">
                      <a16:creationId xmlns:a16="http://schemas.microsoft.com/office/drawing/2014/main" id="{9BF1FBDD-CAC5-CA34-1DEB-BF1B41D41B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5" name="Graphic 14" descr="User with solid fill">
                  <a:extLst>
                    <a:ext uri="{FF2B5EF4-FFF2-40B4-BE49-F238E27FC236}">
                      <a16:creationId xmlns:a16="http://schemas.microsoft.com/office/drawing/2014/main" id="{B45642DF-9F31-2C8C-C3D6-F8D2E28B6D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8" name="Graphic 17" descr="User with solid fill">
                  <a:extLst>
                    <a:ext uri="{FF2B5EF4-FFF2-40B4-BE49-F238E27FC236}">
                      <a16:creationId xmlns:a16="http://schemas.microsoft.com/office/drawing/2014/main" id="{68FD3DE6-B47E-BA46-7C25-F72641DE46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2" name="Graphic 21" descr="User with solid fill">
                  <a:extLst>
                    <a:ext uri="{FF2B5EF4-FFF2-40B4-BE49-F238E27FC236}">
                      <a16:creationId xmlns:a16="http://schemas.microsoft.com/office/drawing/2014/main" id="{735C4DBD-C6BF-4CBF-2D34-960BE38241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3" name="Graphic 22" descr="User with solid fill">
                  <a:extLst>
                    <a:ext uri="{FF2B5EF4-FFF2-40B4-BE49-F238E27FC236}">
                      <a16:creationId xmlns:a16="http://schemas.microsoft.com/office/drawing/2014/main" id="{D4832C76-76FD-07CD-EC07-AB4CBD50A7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5" name="Graphic 24" descr="User with solid fill">
                  <a:extLst>
                    <a:ext uri="{FF2B5EF4-FFF2-40B4-BE49-F238E27FC236}">
                      <a16:creationId xmlns:a16="http://schemas.microsoft.com/office/drawing/2014/main" id="{3765CC15-4B28-3B71-1AEF-129D359C14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6" name="Graphic 25" descr="User with solid fill">
                  <a:extLst>
                    <a:ext uri="{FF2B5EF4-FFF2-40B4-BE49-F238E27FC236}">
                      <a16:creationId xmlns:a16="http://schemas.microsoft.com/office/drawing/2014/main" id="{1B12BA54-F665-B4A9-FE48-B8824E527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7" name="Graphic 26" descr="User with solid fill">
                  <a:extLst>
                    <a:ext uri="{FF2B5EF4-FFF2-40B4-BE49-F238E27FC236}">
                      <a16:creationId xmlns:a16="http://schemas.microsoft.com/office/drawing/2014/main" id="{EA2E2E09-E8E6-AE37-D8E3-19E57EE409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8" name="Graphic 27" descr="User with solid fill">
                  <a:extLst>
                    <a:ext uri="{FF2B5EF4-FFF2-40B4-BE49-F238E27FC236}">
                      <a16:creationId xmlns:a16="http://schemas.microsoft.com/office/drawing/2014/main" id="{09118015-7284-C686-2A34-1F50569D1E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9" name="Graphic 28" descr="User with solid fill">
                  <a:extLst>
                    <a:ext uri="{FF2B5EF4-FFF2-40B4-BE49-F238E27FC236}">
                      <a16:creationId xmlns:a16="http://schemas.microsoft.com/office/drawing/2014/main" id="{EF7584C4-C0F5-E60C-21BF-E604B2DC66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0" name="Graphic 29" descr="User with solid fill">
                  <a:extLst>
                    <a:ext uri="{FF2B5EF4-FFF2-40B4-BE49-F238E27FC236}">
                      <a16:creationId xmlns:a16="http://schemas.microsoft.com/office/drawing/2014/main" id="{4D7DE1BC-7231-05B3-1A5B-35FB0D16B3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1" name="Graphic 30" descr="User with solid fill">
                  <a:extLst>
                    <a:ext uri="{FF2B5EF4-FFF2-40B4-BE49-F238E27FC236}">
                      <a16:creationId xmlns:a16="http://schemas.microsoft.com/office/drawing/2014/main" id="{2EE329CF-823D-A897-83C6-7CF26CE373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2" name="Graphic 31" descr="User with solid fill">
                  <a:extLst>
                    <a:ext uri="{FF2B5EF4-FFF2-40B4-BE49-F238E27FC236}">
                      <a16:creationId xmlns:a16="http://schemas.microsoft.com/office/drawing/2014/main" id="{2A36800D-3E26-E79A-10BD-40627F2F99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3" name="Graphic 32" descr="User with solid fill">
                  <a:extLst>
                    <a:ext uri="{FF2B5EF4-FFF2-40B4-BE49-F238E27FC236}">
                      <a16:creationId xmlns:a16="http://schemas.microsoft.com/office/drawing/2014/main" id="{A6C07290-EB0C-6482-DEA9-BDDF89CC62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4" name="Graphic 33" descr="User with solid fill">
                  <a:extLst>
                    <a:ext uri="{FF2B5EF4-FFF2-40B4-BE49-F238E27FC236}">
                      <a16:creationId xmlns:a16="http://schemas.microsoft.com/office/drawing/2014/main" id="{D75DD07E-6DFF-566C-9B66-96AB07B89D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5" name="Graphic 34" descr="User with solid fill">
                  <a:extLst>
                    <a:ext uri="{FF2B5EF4-FFF2-40B4-BE49-F238E27FC236}">
                      <a16:creationId xmlns:a16="http://schemas.microsoft.com/office/drawing/2014/main" id="{0154AEAD-E242-EE47-D191-87BCFA6A01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6" name="Graphic 35" descr="User with solid fill">
                  <a:extLst>
                    <a:ext uri="{FF2B5EF4-FFF2-40B4-BE49-F238E27FC236}">
                      <a16:creationId xmlns:a16="http://schemas.microsoft.com/office/drawing/2014/main" id="{6F81E3F7-ACD6-3BDD-B3A2-FEC7881BBF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7" name="Graphic 36" descr="User with solid fill">
                  <a:extLst>
                    <a:ext uri="{FF2B5EF4-FFF2-40B4-BE49-F238E27FC236}">
                      <a16:creationId xmlns:a16="http://schemas.microsoft.com/office/drawing/2014/main" id="{62EE213E-5AED-E447-2F86-D2A30929975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8" name="Graphic 37" descr="User with solid fill">
                  <a:extLst>
                    <a:ext uri="{FF2B5EF4-FFF2-40B4-BE49-F238E27FC236}">
                      <a16:creationId xmlns:a16="http://schemas.microsoft.com/office/drawing/2014/main" id="{4D3DCE10-BB2C-4E23-41C5-2FA871E117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39" name="Graphic 38" descr="User with solid fill">
                  <a:extLst>
                    <a:ext uri="{FF2B5EF4-FFF2-40B4-BE49-F238E27FC236}">
                      <a16:creationId xmlns:a16="http://schemas.microsoft.com/office/drawing/2014/main" id="{A7DC216F-F06B-1DA2-2105-F67F1A6508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0" name="Graphic 39" descr="User with solid fill">
                  <a:extLst>
                    <a:ext uri="{FF2B5EF4-FFF2-40B4-BE49-F238E27FC236}">
                      <a16:creationId xmlns:a16="http://schemas.microsoft.com/office/drawing/2014/main" id="{6B508AFE-D291-4552-1244-A2142304A4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1" name="Graphic 40" descr="User with solid fill">
                  <a:extLst>
                    <a:ext uri="{FF2B5EF4-FFF2-40B4-BE49-F238E27FC236}">
                      <a16:creationId xmlns:a16="http://schemas.microsoft.com/office/drawing/2014/main" id="{EB1954F4-D28F-7579-2F45-F3B3036012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2" name="Graphic 41" descr="User with solid fill">
                  <a:extLst>
                    <a:ext uri="{FF2B5EF4-FFF2-40B4-BE49-F238E27FC236}">
                      <a16:creationId xmlns:a16="http://schemas.microsoft.com/office/drawing/2014/main" id="{1B0E01AC-9061-FAB3-68CC-7613940C1A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3" name="Graphic 42" descr="User with solid fill">
                  <a:extLst>
                    <a:ext uri="{FF2B5EF4-FFF2-40B4-BE49-F238E27FC236}">
                      <a16:creationId xmlns:a16="http://schemas.microsoft.com/office/drawing/2014/main" id="{012B94EA-7FC5-8CB4-7C84-22E835B100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4" name="Graphic 43" descr="User with solid fill">
                  <a:extLst>
                    <a:ext uri="{FF2B5EF4-FFF2-40B4-BE49-F238E27FC236}">
                      <a16:creationId xmlns:a16="http://schemas.microsoft.com/office/drawing/2014/main" id="{F0108288-3945-9CC9-2FA7-D162912D22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5" name="Graphic 44" descr="User with solid fill">
                  <a:extLst>
                    <a:ext uri="{FF2B5EF4-FFF2-40B4-BE49-F238E27FC236}">
                      <a16:creationId xmlns:a16="http://schemas.microsoft.com/office/drawing/2014/main" id="{68E5A5F7-2031-DA83-F1AF-29AB260F25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6" name="Graphic 45" descr="User with solid fill">
                  <a:extLst>
                    <a:ext uri="{FF2B5EF4-FFF2-40B4-BE49-F238E27FC236}">
                      <a16:creationId xmlns:a16="http://schemas.microsoft.com/office/drawing/2014/main" id="{866EF728-C463-2E4B-F130-215F340374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7" name="Graphic 46" descr="User with solid fill">
                  <a:extLst>
                    <a:ext uri="{FF2B5EF4-FFF2-40B4-BE49-F238E27FC236}">
                      <a16:creationId xmlns:a16="http://schemas.microsoft.com/office/drawing/2014/main" id="{86D2E841-C890-B986-20A4-23CA75D8D1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8" name="Graphic 47" descr="User with solid fill">
                  <a:extLst>
                    <a:ext uri="{FF2B5EF4-FFF2-40B4-BE49-F238E27FC236}">
                      <a16:creationId xmlns:a16="http://schemas.microsoft.com/office/drawing/2014/main" id="{9D52E3EC-A851-5CD4-79E6-8833227CD0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9" name="Graphic 48" descr="User with solid fill">
                  <a:extLst>
                    <a:ext uri="{FF2B5EF4-FFF2-40B4-BE49-F238E27FC236}">
                      <a16:creationId xmlns:a16="http://schemas.microsoft.com/office/drawing/2014/main" id="{D0A274FF-2CEF-1545-B3E2-F3B64CA704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0" name="Graphic 49" descr="User with solid fill">
                  <a:extLst>
                    <a:ext uri="{FF2B5EF4-FFF2-40B4-BE49-F238E27FC236}">
                      <a16:creationId xmlns:a16="http://schemas.microsoft.com/office/drawing/2014/main" id="{CAA66367-1695-D5EF-B83D-F467A12AA8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1" name="Graphic 50" descr="User with solid fill">
                  <a:extLst>
                    <a:ext uri="{FF2B5EF4-FFF2-40B4-BE49-F238E27FC236}">
                      <a16:creationId xmlns:a16="http://schemas.microsoft.com/office/drawing/2014/main" id="{3E8D241D-C8F8-7A38-AE65-DCEDCB40C13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2" name="Graphic 51" descr="User with solid fill">
                  <a:extLst>
                    <a:ext uri="{FF2B5EF4-FFF2-40B4-BE49-F238E27FC236}">
                      <a16:creationId xmlns:a16="http://schemas.microsoft.com/office/drawing/2014/main" id="{70C16075-F303-4585-E3B4-121EDBF76E1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3" name="Graphic 52" descr="User with solid fill">
                  <a:extLst>
                    <a:ext uri="{FF2B5EF4-FFF2-40B4-BE49-F238E27FC236}">
                      <a16:creationId xmlns:a16="http://schemas.microsoft.com/office/drawing/2014/main" id="{B7170D6F-1826-847A-4E0F-818EC2F89F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4" name="Graphic 53" descr="User with solid fill">
                  <a:extLst>
                    <a:ext uri="{FF2B5EF4-FFF2-40B4-BE49-F238E27FC236}">
                      <a16:creationId xmlns:a16="http://schemas.microsoft.com/office/drawing/2014/main" id="{AE6BD9AD-6B4E-27EA-841D-FD48445B6A5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5" name="Graphic 54" descr="User with solid fill">
                  <a:extLst>
                    <a:ext uri="{FF2B5EF4-FFF2-40B4-BE49-F238E27FC236}">
                      <a16:creationId xmlns:a16="http://schemas.microsoft.com/office/drawing/2014/main" id="{5801C8F3-44BE-E097-403A-33D868803B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6" name="Graphic 55" descr="User with solid fill">
                  <a:extLst>
                    <a:ext uri="{FF2B5EF4-FFF2-40B4-BE49-F238E27FC236}">
                      <a16:creationId xmlns:a16="http://schemas.microsoft.com/office/drawing/2014/main" id="{36FD0626-A2C1-4AC7-DDDF-909F2B696F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7" name="Graphic 56" descr="User with solid fill">
                  <a:extLst>
                    <a:ext uri="{FF2B5EF4-FFF2-40B4-BE49-F238E27FC236}">
                      <a16:creationId xmlns:a16="http://schemas.microsoft.com/office/drawing/2014/main" id="{5F0E598F-F71F-E13D-3EEF-B2974F0644A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8" name="Graphic 57" descr="User with solid fill">
                  <a:extLst>
                    <a:ext uri="{FF2B5EF4-FFF2-40B4-BE49-F238E27FC236}">
                      <a16:creationId xmlns:a16="http://schemas.microsoft.com/office/drawing/2014/main" id="{6FFB52B8-EF79-A867-5888-71117BBBF6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9" name="Graphic 58" descr="User with solid fill">
                  <a:extLst>
                    <a:ext uri="{FF2B5EF4-FFF2-40B4-BE49-F238E27FC236}">
                      <a16:creationId xmlns:a16="http://schemas.microsoft.com/office/drawing/2014/main" id="{C35B7474-A650-494F-943F-C2C7EE6E2F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0" name="Graphic 59" descr="User with solid fill">
                  <a:extLst>
                    <a:ext uri="{FF2B5EF4-FFF2-40B4-BE49-F238E27FC236}">
                      <a16:creationId xmlns:a16="http://schemas.microsoft.com/office/drawing/2014/main" id="{3FD48360-16F4-C1BD-47FE-96BFBF7A24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1" name="Graphic 60" descr="User with solid fill">
                  <a:extLst>
                    <a:ext uri="{FF2B5EF4-FFF2-40B4-BE49-F238E27FC236}">
                      <a16:creationId xmlns:a16="http://schemas.microsoft.com/office/drawing/2014/main" id="{18F4C773-395D-42CF-288A-5B2AC4DFE0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2" name="Graphic 61" descr="User with solid fill">
                  <a:extLst>
                    <a:ext uri="{FF2B5EF4-FFF2-40B4-BE49-F238E27FC236}">
                      <a16:creationId xmlns:a16="http://schemas.microsoft.com/office/drawing/2014/main" id="{AC34ADEA-4C98-F7CF-FBBD-DCA76A90E5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3" name="Graphic 62" descr="User with solid fill">
                  <a:extLst>
                    <a:ext uri="{FF2B5EF4-FFF2-40B4-BE49-F238E27FC236}">
                      <a16:creationId xmlns:a16="http://schemas.microsoft.com/office/drawing/2014/main" id="{CAC23F1E-0A25-FEE6-7F2B-BB9A98ECFA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4" name="Graphic 63" descr="User with solid fill">
                  <a:extLst>
                    <a:ext uri="{FF2B5EF4-FFF2-40B4-BE49-F238E27FC236}">
                      <a16:creationId xmlns:a16="http://schemas.microsoft.com/office/drawing/2014/main" id="{76C776C3-D9D2-CB5E-6066-6603AC2B0D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5" name="Graphic 64" descr="User with solid fill">
                  <a:extLst>
                    <a:ext uri="{FF2B5EF4-FFF2-40B4-BE49-F238E27FC236}">
                      <a16:creationId xmlns:a16="http://schemas.microsoft.com/office/drawing/2014/main" id="{AB850DD3-08E1-DF08-92EF-912375B0E3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6" name="Graphic 65" descr="User with solid fill">
                  <a:extLst>
                    <a:ext uri="{FF2B5EF4-FFF2-40B4-BE49-F238E27FC236}">
                      <a16:creationId xmlns:a16="http://schemas.microsoft.com/office/drawing/2014/main" id="{CD9D5A4C-F8EF-2853-926F-0CDAF864C7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7" name="Graphic 66" descr="User with solid fill">
                  <a:extLst>
                    <a:ext uri="{FF2B5EF4-FFF2-40B4-BE49-F238E27FC236}">
                      <a16:creationId xmlns:a16="http://schemas.microsoft.com/office/drawing/2014/main" id="{342CB6C5-DCFC-B80D-A547-B8030D0A564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68" name="Graphic 67" descr="User with solid fill">
                  <a:extLst>
                    <a:ext uri="{FF2B5EF4-FFF2-40B4-BE49-F238E27FC236}">
                      <a16:creationId xmlns:a16="http://schemas.microsoft.com/office/drawing/2014/main" id="{7B3C3446-9808-B3DA-5BBB-F2028C2BED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5675636"/>
                  <a:ext cx="914400" cy="914400"/>
                </a:xfrm>
                <a:prstGeom prst="rect">
                  <a:avLst/>
                </a:prstGeom>
              </p:spPr>
            </p:pic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9869ED6D-91D9-1EBC-E71B-E276273BD80A}"/>
                  </a:ext>
                </a:extLst>
              </p:cNvPr>
              <p:cNvGrpSpPr/>
              <p:nvPr/>
            </p:nvGrpSpPr>
            <p:grpSpPr>
              <a:xfrm>
                <a:off x="2664825" y="4368465"/>
                <a:ext cx="2010167" cy="1220997"/>
                <a:chOff x="2066883" y="2584157"/>
                <a:chExt cx="7721290" cy="4005879"/>
              </a:xfrm>
            </p:grpSpPr>
            <p:pic>
              <p:nvPicPr>
                <p:cNvPr id="71" name="Graphic 70" descr="User with solid fill">
                  <a:extLst>
                    <a:ext uri="{FF2B5EF4-FFF2-40B4-BE49-F238E27FC236}">
                      <a16:creationId xmlns:a16="http://schemas.microsoft.com/office/drawing/2014/main" id="{75AF33C2-F72B-C6B3-28EF-3C2E924E2C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2" name="Graphic 71" descr="User with solid fill">
                  <a:extLst>
                    <a:ext uri="{FF2B5EF4-FFF2-40B4-BE49-F238E27FC236}">
                      <a16:creationId xmlns:a16="http://schemas.microsoft.com/office/drawing/2014/main" id="{B67E2C28-6C5B-49B3-54C3-693AFC65DD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3" name="Graphic 72" descr="User with solid fill">
                  <a:extLst>
                    <a:ext uri="{FF2B5EF4-FFF2-40B4-BE49-F238E27FC236}">
                      <a16:creationId xmlns:a16="http://schemas.microsoft.com/office/drawing/2014/main" id="{DEF3C13D-97E6-BB48-3788-F12F3EBD93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4" name="Graphic 73" descr="User with solid fill">
                  <a:extLst>
                    <a:ext uri="{FF2B5EF4-FFF2-40B4-BE49-F238E27FC236}">
                      <a16:creationId xmlns:a16="http://schemas.microsoft.com/office/drawing/2014/main" id="{8B201146-85B5-094E-0DD5-E5F55539E4D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5" name="Graphic 74" descr="User with solid fill">
                  <a:extLst>
                    <a:ext uri="{FF2B5EF4-FFF2-40B4-BE49-F238E27FC236}">
                      <a16:creationId xmlns:a16="http://schemas.microsoft.com/office/drawing/2014/main" id="{FB084A18-CB0B-5A75-0006-5FAD41AFEC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6" name="Graphic 75" descr="User with solid fill">
                  <a:extLst>
                    <a:ext uri="{FF2B5EF4-FFF2-40B4-BE49-F238E27FC236}">
                      <a16:creationId xmlns:a16="http://schemas.microsoft.com/office/drawing/2014/main" id="{0361FF1C-B703-73C7-2527-68DB50EFD8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7" name="Graphic 76" descr="User with solid fill">
                  <a:extLst>
                    <a:ext uri="{FF2B5EF4-FFF2-40B4-BE49-F238E27FC236}">
                      <a16:creationId xmlns:a16="http://schemas.microsoft.com/office/drawing/2014/main" id="{0212859D-D864-6176-E579-484DDBC7F1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8" name="Graphic 77" descr="User with solid fill">
                  <a:extLst>
                    <a:ext uri="{FF2B5EF4-FFF2-40B4-BE49-F238E27FC236}">
                      <a16:creationId xmlns:a16="http://schemas.microsoft.com/office/drawing/2014/main" id="{EC482849-1176-D0C7-672D-1D404B36DD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79" name="Graphic 78" descr="User with solid fill">
                  <a:extLst>
                    <a:ext uri="{FF2B5EF4-FFF2-40B4-BE49-F238E27FC236}">
                      <a16:creationId xmlns:a16="http://schemas.microsoft.com/office/drawing/2014/main" id="{694686DB-AA02-6036-7B7E-A35767F844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258415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0" name="Graphic 79" descr="User with solid fill">
                  <a:extLst>
                    <a:ext uri="{FF2B5EF4-FFF2-40B4-BE49-F238E27FC236}">
                      <a16:creationId xmlns:a16="http://schemas.microsoft.com/office/drawing/2014/main" id="{D171DC29-F522-30D3-10C0-ED8344BF97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258489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1" name="Graphic 80" descr="User with solid fill">
                  <a:extLst>
                    <a:ext uri="{FF2B5EF4-FFF2-40B4-BE49-F238E27FC236}">
                      <a16:creationId xmlns:a16="http://schemas.microsoft.com/office/drawing/2014/main" id="{E7D183F9-22C4-ECF6-610E-54E366188C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2" name="Graphic 81" descr="User with solid fill">
                  <a:extLst>
                    <a:ext uri="{FF2B5EF4-FFF2-40B4-BE49-F238E27FC236}">
                      <a16:creationId xmlns:a16="http://schemas.microsoft.com/office/drawing/2014/main" id="{DDB2DDEC-FD5C-C39B-0BBE-A0A651A92A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3" name="Graphic 82" descr="User with solid fill">
                  <a:extLst>
                    <a:ext uri="{FF2B5EF4-FFF2-40B4-BE49-F238E27FC236}">
                      <a16:creationId xmlns:a16="http://schemas.microsoft.com/office/drawing/2014/main" id="{772E3CE4-B3FF-481E-FA7C-D2F2A17259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4" name="Graphic 83" descr="User with solid fill">
                  <a:extLst>
                    <a:ext uri="{FF2B5EF4-FFF2-40B4-BE49-F238E27FC236}">
                      <a16:creationId xmlns:a16="http://schemas.microsoft.com/office/drawing/2014/main" id="{892FA506-8E56-6A07-3B05-6559519EB3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5" name="Graphic 84" descr="User with solid fill">
                  <a:extLst>
                    <a:ext uri="{FF2B5EF4-FFF2-40B4-BE49-F238E27FC236}">
                      <a16:creationId xmlns:a16="http://schemas.microsoft.com/office/drawing/2014/main" id="{064B3857-EF8E-2EC4-48EA-76DF3A50FD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6" name="Graphic 85" descr="User with solid fill">
                  <a:extLst>
                    <a:ext uri="{FF2B5EF4-FFF2-40B4-BE49-F238E27FC236}">
                      <a16:creationId xmlns:a16="http://schemas.microsoft.com/office/drawing/2014/main" id="{F41BF775-E862-D091-022E-B53D31CB75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7" name="Graphic 86" descr="User with solid fill">
                  <a:extLst>
                    <a:ext uri="{FF2B5EF4-FFF2-40B4-BE49-F238E27FC236}">
                      <a16:creationId xmlns:a16="http://schemas.microsoft.com/office/drawing/2014/main" id="{2AEB6B82-FFBE-72D1-A713-E70C24EB03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8" name="Graphic 87" descr="User with solid fill">
                  <a:extLst>
                    <a:ext uri="{FF2B5EF4-FFF2-40B4-BE49-F238E27FC236}">
                      <a16:creationId xmlns:a16="http://schemas.microsoft.com/office/drawing/2014/main" id="{BED62792-7DE5-4794-4DC7-51593D7A9D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89" name="Graphic 88" descr="User with solid fill">
                  <a:extLst>
                    <a:ext uri="{FF2B5EF4-FFF2-40B4-BE49-F238E27FC236}">
                      <a16:creationId xmlns:a16="http://schemas.microsoft.com/office/drawing/2014/main" id="{FC35B618-7D93-0A35-BD85-B7784A9565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335684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0" name="Graphic 89" descr="User with solid fill">
                  <a:extLst>
                    <a:ext uri="{FF2B5EF4-FFF2-40B4-BE49-F238E27FC236}">
                      <a16:creationId xmlns:a16="http://schemas.microsoft.com/office/drawing/2014/main" id="{E4E3D206-43C0-1E51-219E-A9A04FF1D9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335758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1" name="Graphic 90" descr="User with solid fill">
                  <a:extLst>
                    <a:ext uri="{FF2B5EF4-FFF2-40B4-BE49-F238E27FC236}">
                      <a16:creationId xmlns:a16="http://schemas.microsoft.com/office/drawing/2014/main" id="{EA4E91B3-7D39-B8BB-9E64-974F733ABC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2" name="Graphic 91" descr="User with solid fill">
                  <a:extLst>
                    <a:ext uri="{FF2B5EF4-FFF2-40B4-BE49-F238E27FC236}">
                      <a16:creationId xmlns:a16="http://schemas.microsoft.com/office/drawing/2014/main" id="{4C5C008F-7F33-70B0-027B-C6D228120F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3" name="Graphic 92" descr="User with solid fill">
                  <a:extLst>
                    <a:ext uri="{FF2B5EF4-FFF2-40B4-BE49-F238E27FC236}">
                      <a16:creationId xmlns:a16="http://schemas.microsoft.com/office/drawing/2014/main" id="{0BA21D08-82E8-64B7-A226-68580F8F10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4" name="Graphic 93" descr="User with solid fill">
                  <a:extLst>
                    <a:ext uri="{FF2B5EF4-FFF2-40B4-BE49-F238E27FC236}">
                      <a16:creationId xmlns:a16="http://schemas.microsoft.com/office/drawing/2014/main" id="{66AFB87E-B094-A8C2-F130-EAA809BAC8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5" name="Graphic 94" descr="User with solid fill">
                  <a:extLst>
                    <a:ext uri="{FF2B5EF4-FFF2-40B4-BE49-F238E27FC236}">
                      <a16:creationId xmlns:a16="http://schemas.microsoft.com/office/drawing/2014/main" id="{3B2F35CB-ED14-6EA4-A565-1FB9872D18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6" name="Graphic 95" descr="User with solid fill">
                  <a:extLst>
                    <a:ext uri="{FF2B5EF4-FFF2-40B4-BE49-F238E27FC236}">
                      <a16:creationId xmlns:a16="http://schemas.microsoft.com/office/drawing/2014/main" id="{CDBC6930-235A-7C0B-F47D-451E9A537E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7" name="Graphic 96" descr="User with solid fill">
                  <a:extLst>
                    <a:ext uri="{FF2B5EF4-FFF2-40B4-BE49-F238E27FC236}">
                      <a16:creationId xmlns:a16="http://schemas.microsoft.com/office/drawing/2014/main" id="{D210E514-0D8E-434F-6A91-578003A429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8" name="Graphic 97" descr="User with solid fill">
                  <a:extLst>
                    <a:ext uri="{FF2B5EF4-FFF2-40B4-BE49-F238E27FC236}">
                      <a16:creationId xmlns:a16="http://schemas.microsoft.com/office/drawing/2014/main" id="{D6B22782-2DF0-3F82-28AC-D5B4892B01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99" name="Graphic 98" descr="User with solid fill">
                  <a:extLst>
                    <a:ext uri="{FF2B5EF4-FFF2-40B4-BE49-F238E27FC236}">
                      <a16:creationId xmlns:a16="http://schemas.microsoft.com/office/drawing/2014/main" id="{4D7ED668-ED4D-87B6-412C-5C22605ECC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412952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0" name="Graphic 99" descr="User with solid fill">
                  <a:extLst>
                    <a:ext uri="{FF2B5EF4-FFF2-40B4-BE49-F238E27FC236}">
                      <a16:creationId xmlns:a16="http://schemas.microsoft.com/office/drawing/2014/main" id="{523293A6-F9B2-56CB-7C5F-EBA38383EB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413026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1" name="Graphic 100" descr="User with solid fill">
                  <a:extLst>
                    <a:ext uri="{FF2B5EF4-FFF2-40B4-BE49-F238E27FC236}">
                      <a16:creationId xmlns:a16="http://schemas.microsoft.com/office/drawing/2014/main" id="{4E84DC01-3CF3-114B-2007-46791CFA26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2" name="Graphic 101" descr="User with solid fill">
                  <a:extLst>
                    <a:ext uri="{FF2B5EF4-FFF2-40B4-BE49-F238E27FC236}">
                      <a16:creationId xmlns:a16="http://schemas.microsoft.com/office/drawing/2014/main" id="{4E32586F-AC99-0CB4-3CF2-DBBC72075A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3" name="Graphic 102" descr="User with solid fill">
                  <a:extLst>
                    <a:ext uri="{FF2B5EF4-FFF2-40B4-BE49-F238E27FC236}">
                      <a16:creationId xmlns:a16="http://schemas.microsoft.com/office/drawing/2014/main" id="{B3B7DC0D-9F1F-65C8-4865-A67C516202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4" name="Graphic 103" descr="User with solid fill">
                  <a:extLst>
                    <a:ext uri="{FF2B5EF4-FFF2-40B4-BE49-F238E27FC236}">
                      <a16:creationId xmlns:a16="http://schemas.microsoft.com/office/drawing/2014/main" id="{74C5DFA2-5ADF-0D60-EF15-9D7B1425E1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5" name="Graphic 104" descr="User with solid fill">
                  <a:extLst>
                    <a:ext uri="{FF2B5EF4-FFF2-40B4-BE49-F238E27FC236}">
                      <a16:creationId xmlns:a16="http://schemas.microsoft.com/office/drawing/2014/main" id="{495AD4AC-1DE3-4C37-8462-A8075CC3BA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6" name="Graphic 105" descr="User with solid fill">
                  <a:extLst>
                    <a:ext uri="{FF2B5EF4-FFF2-40B4-BE49-F238E27FC236}">
                      <a16:creationId xmlns:a16="http://schemas.microsoft.com/office/drawing/2014/main" id="{062FA9A0-A125-E2A3-655C-153615275B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7" name="Graphic 106" descr="User with solid fill">
                  <a:extLst>
                    <a:ext uri="{FF2B5EF4-FFF2-40B4-BE49-F238E27FC236}">
                      <a16:creationId xmlns:a16="http://schemas.microsoft.com/office/drawing/2014/main" id="{10F597BB-1E37-3B44-E2AC-C33AE1A2ED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8" name="Graphic 107" descr="User with solid fill">
                  <a:extLst>
                    <a:ext uri="{FF2B5EF4-FFF2-40B4-BE49-F238E27FC236}">
                      <a16:creationId xmlns:a16="http://schemas.microsoft.com/office/drawing/2014/main" id="{3967CB9F-02C0-77D7-BBF1-F6AF64BFDF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09" name="Graphic 108" descr="User with solid fill">
                  <a:extLst>
                    <a:ext uri="{FF2B5EF4-FFF2-40B4-BE49-F238E27FC236}">
                      <a16:creationId xmlns:a16="http://schemas.microsoft.com/office/drawing/2014/main" id="{703E9488-F1D3-5227-DB5A-2C0BDFF692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490221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0" name="Graphic 109" descr="User with solid fill">
                  <a:extLst>
                    <a:ext uri="{FF2B5EF4-FFF2-40B4-BE49-F238E27FC236}">
                      <a16:creationId xmlns:a16="http://schemas.microsoft.com/office/drawing/2014/main" id="{42D57206-920E-BA8C-15C5-9B2F2D24E5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49029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1" name="Graphic 110" descr="User with solid fill">
                  <a:extLst>
                    <a:ext uri="{FF2B5EF4-FFF2-40B4-BE49-F238E27FC236}">
                      <a16:creationId xmlns:a16="http://schemas.microsoft.com/office/drawing/2014/main" id="{468E103C-0DB3-F136-9FB9-6D0A0182B7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6883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2" name="Graphic 111" descr="User with solid fill">
                  <a:extLst>
                    <a:ext uri="{FF2B5EF4-FFF2-40B4-BE49-F238E27FC236}">
                      <a16:creationId xmlns:a16="http://schemas.microsoft.com/office/drawing/2014/main" id="{BD5EEA3C-14F5-ACF6-7068-9B0FE784E4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9161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3" name="Graphic 112" descr="User with solid fill">
                  <a:extLst>
                    <a:ext uri="{FF2B5EF4-FFF2-40B4-BE49-F238E27FC236}">
                      <a16:creationId xmlns:a16="http://schemas.microsoft.com/office/drawing/2014/main" id="{4F76FF3C-3952-31F3-4617-A16EE1FAAD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0536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4" name="Graphic 113" descr="User with solid fill">
                  <a:extLst>
                    <a:ext uri="{FF2B5EF4-FFF2-40B4-BE49-F238E27FC236}">
                      <a16:creationId xmlns:a16="http://schemas.microsoft.com/office/drawing/2014/main" id="{687BD8F1-8DBF-7FFD-5DA3-90B6B9AA68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2814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5" name="Graphic 114" descr="User with solid fill">
                  <a:extLst>
                    <a:ext uri="{FF2B5EF4-FFF2-40B4-BE49-F238E27FC236}">
                      <a16:creationId xmlns:a16="http://schemas.microsoft.com/office/drawing/2014/main" id="{3FDB3688-71A5-99C9-69F8-79489202A9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4189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6" name="Graphic 115" descr="User with solid fill">
                  <a:extLst>
                    <a:ext uri="{FF2B5EF4-FFF2-40B4-BE49-F238E27FC236}">
                      <a16:creationId xmlns:a16="http://schemas.microsoft.com/office/drawing/2014/main" id="{34C7E5DE-D785-8B69-5C58-7B8CAC45B1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6467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7" name="Graphic 116" descr="User with solid fill">
                  <a:extLst>
                    <a:ext uri="{FF2B5EF4-FFF2-40B4-BE49-F238E27FC236}">
                      <a16:creationId xmlns:a16="http://schemas.microsoft.com/office/drawing/2014/main" id="{FBF3E521-F53E-E834-3D8D-79537FC9AA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7842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8" name="Graphic 117" descr="User with solid fill">
                  <a:extLst>
                    <a:ext uri="{FF2B5EF4-FFF2-40B4-BE49-F238E27FC236}">
                      <a16:creationId xmlns:a16="http://schemas.microsoft.com/office/drawing/2014/main" id="{D8F61D1F-BF6E-9FB3-F4D0-723186C488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60120" y="5675636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19" name="Graphic 118" descr="User with solid fill">
                  <a:extLst>
                    <a:ext uri="{FF2B5EF4-FFF2-40B4-BE49-F238E27FC236}">
                      <a16:creationId xmlns:a16="http://schemas.microsoft.com/office/drawing/2014/main" id="{B61A39F2-230B-B455-AE27-8A802876CD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21495" y="567489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20" name="Graphic 119" descr="User with solid fill">
                  <a:extLst>
                    <a:ext uri="{FF2B5EF4-FFF2-40B4-BE49-F238E27FC236}">
                      <a16:creationId xmlns:a16="http://schemas.microsoft.com/office/drawing/2014/main" id="{9C691097-D091-E8D4-D8BC-DEFE2B29A6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73773" y="5675636"/>
                  <a:ext cx="914400" cy="914400"/>
                </a:xfrm>
                <a:prstGeom prst="rect">
                  <a:avLst/>
                </a:prstGeom>
              </p:spPr>
            </p:pic>
          </p:grpSp>
        </p:grp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771731D6-CE7B-D463-90FC-051C11BB6C69}"/>
                </a:ext>
              </a:extLst>
            </p:cNvPr>
            <p:cNvSpPr txBox="1"/>
            <p:nvPr/>
          </p:nvSpPr>
          <p:spPr>
            <a:xfrm>
              <a:off x="2734129" y="3939645"/>
              <a:ext cx="1957631" cy="461665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/>
                <a:t>Which of these groups do you belong to?</a:t>
              </a: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185BF801-8450-775F-C25C-7A21B143D81C}"/>
              </a:ext>
            </a:extLst>
          </p:cNvPr>
          <p:cNvSpPr txBox="1"/>
          <p:nvPr/>
        </p:nvSpPr>
        <p:spPr>
          <a:xfrm>
            <a:off x="10573099" y="4266585"/>
            <a:ext cx="1340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5A5A5"/>
                </a:solidFill>
              </a:rPr>
              <a:t>67%    White</a:t>
            </a:r>
          </a:p>
          <a:p>
            <a:endParaRPr lang="en-GB" sz="800" dirty="0">
              <a:solidFill>
                <a:srgbClr val="A5A5A5"/>
              </a:solidFill>
            </a:endParaRPr>
          </a:p>
          <a:p>
            <a:r>
              <a:rPr lang="en-GB" sz="800" dirty="0">
                <a:solidFill>
                  <a:srgbClr val="5B9BD5"/>
                </a:solidFill>
              </a:rPr>
              <a:t>13%    Asian or Asian British</a:t>
            </a:r>
          </a:p>
          <a:p>
            <a:endParaRPr lang="en-GB" sz="800" dirty="0">
              <a:solidFill>
                <a:srgbClr val="5B9BD5"/>
              </a:solidFill>
            </a:endParaRPr>
          </a:p>
          <a:p>
            <a:r>
              <a:rPr lang="en-GB" sz="800" dirty="0">
                <a:solidFill>
                  <a:srgbClr val="264478"/>
                </a:solidFill>
              </a:rPr>
              <a:t>5%      Sikh</a:t>
            </a:r>
          </a:p>
          <a:p>
            <a:endParaRPr lang="en-GB" sz="800" dirty="0">
              <a:solidFill>
                <a:srgbClr val="264478"/>
              </a:solidFill>
            </a:endParaRPr>
          </a:p>
          <a:p>
            <a:r>
              <a:rPr lang="en-GB" sz="800" dirty="0">
                <a:solidFill>
                  <a:srgbClr val="636363"/>
                </a:solidFill>
              </a:rPr>
              <a:t>5%      Prefer not to say</a:t>
            </a:r>
          </a:p>
          <a:p>
            <a:endParaRPr lang="en-GB" sz="800" dirty="0">
              <a:solidFill>
                <a:srgbClr val="636363"/>
              </a:solidFill>
            </a:endParaRPr>
          </a:p>
          <a:p>
            <a:r>
              <a:rPr lang="en-GB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4%      Black, Black British, </a:t>
            </a:r>
          </a:p>
          <a:p>
            <a:r>
              <a:rPr lang="en-GB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Caribbean or African</a:t>
            </a:r>
          </a:p>
          <a:p>
            <a:endParaRPr lang="en-GB" sz="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GB" sz="800" dirty="0"/>
              <a:t>3%      Other Ethnic Group</a:t>
            </a:r>
          </a:p>
          <a:p>
            <a:endParaRPr lang="en-GB" sz="800" dirty="0"/>
          </a:p>
          <a:p>
            <a:r>
              <a:rPr lang="en-GB"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3%      Mixed or Multiple</a:t>
            </a:r>
          </a:p>
          <a:p>
            <a:r>
              <a:rPr lang="en-GB"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Ethnic Groups</a:t>
            </a:r>
            <a:endParaRPr lang="en-GB" sz="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8" name="Hexagon 137">
            <a:extLst>
              <a:ext uri="{FF2B5EF4-FFF2-40B4-BE49-F238E27FC236}">
                <a16:creationId xmlns:a16="http://schemas.microsoft.com/office/drawing/2014/main" id="{1061BA18-90C5-2DC0-8109-EF04D42F9A4F}"/>
              </a:ext>
            </a:extLst>
          </p:cNvPr>
          <p:cNvSpPr/>
          <p:nvPr/>
        </p:nvSpPr>
        <p:spPr>
          <a:xfrm>
            <a:off x="5179132" y="2697287"/>
            <a:ext cx="2410793" cy="471230"/>
          </a:xfrm>
          <a:prstGeom prst="hexagon">
            <a:avLst/>
          </a:prstGeom>
          <a:solidFill>
            <a:srgbClr val="808080">
              <a:alpha val="6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4F8F6"/>
                </a:solidFill>
              </a:rPr>
              <a:t>What type of physical or mental impairment?</a:t>
            </a:r>
          </a:p>
        </p:txBody>
      </p:sp>
      <p:sp>
        <p:nvSpPr>
          <p:cNvPr id="139" name="Hexagon 138">
            <a:extLst>
              <a:ext uri="{FF2B5EF4-FFF2-40B4-BE49-F238E27FC236}">
                <a16:creationId xmlns:a16="http://schemas.microsoft.com/office/drawing/2014/main" id="{D3F182AE-9A71-F4A1-1C71-786B1F9C5461}"/>
              </a:ext>
            </a:extLst>
          </p:cNvPr>
          <p:cNvSpPr/>
          <p:nvPr/>
        </p:nvSpPr>
        <p:spPr>
          <a:xfrm>
            <a:off x="4849372" y="3267406"/>
            <a:ext cx="3077283" cy="408569"/>
          </a:xfrm>
          <a:prstGeom prst="hexagon">
            <a:avLst/>
          </a:prstGeom>
          <a:solidFill>
            <a:srgbClr val="808080">
              <a:alpha val="45098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53%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Mental Health</a:t>
            </a:r>
          </a:p>
        </p:txBody>
      </p:sp>
      <p:sp>
        <p:nvSpPr>
          <p:cNvPr id="140" name="Hexagon 139">
            <a:extLst>
              <a:ext uri="{FF2B5EF4-FFF2-40B4-BE49-F238E27FC236}">
                <a16:creationId xmlns:a16="http://schemas.microsoft.com/office/drawing/2014/main" id="{36899894-31B0-2534-AE3F-D21E0AE02627}"/>
              </a:ext>
            </a:extLst>
          </p:cNvPr>
          <p:cNvSpPr/>
          <p:nvPr/>
        </p:nvSpPr>
        <p:spPr>
          <a:xfrm>
            <a:off x="4849373" y="5166839"/>
            <a:ext cx="3077282" cy="402412"/>
          </a:xfrm>
          <a:prstGeom prst="hexagon">
            <a:avLst/>
          </a:prstGeom>
          <a:solidFill>
            <a:srgbClr val="808080">
              <a:alpha val="14902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8%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Deafness or hearing impairment</a:t>
            </a:r>
          </a:p>
        </p:txBody>
      </p:sp>
      <p:sp>
        <p:nvSpPr>
          <p:cNvPr id="141" name="Hexagon 140">
            <a:extLst>
              <a:ext uri="{FF2B5EF4-FFF2-40B4-BE49-F238E27FC236}">
                <a16:creationId xmlns:a16="http://schemas.microsoft.com/office/drawing/2014/main" id="{1BF4E1FB-D2DC-6AA5-3DA1-155BC6B0BC91}"/>
              </a:ext>
            </a:extLst>
          </p:cNvPr>
          <p:cNvSpPr/>
          <p:nvPr/>
        </p:nvSpPr>
        <p:spPr>
          <a:xfrm>
            <a:off x="5173561" y="4229350"/>
            <a:ext cx="3077284" cy="408569"/>
          </a:xfrm>
          <a:prstGeom prst="hexagon">
            <a:avLst/>
          </a:prstGeom>
          <a:solidFill>
            <a:srgbClr val="808080">
              <a:alpha val="30196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22%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Physical disability</a:t>
            </a:r>
          </a:p>
        </p:txBody>
      </p:sp>
      <p:sp>
        <p:nvSpPr>
          <p:cNvPr id="142" name="Hexagon 141">
            <a:extLst>
              <a:ext uri="{FF2B5EF4-FFF2-40B4-BE49-F238E27FC236}">
                <a16:creationId xmlns:a16="http://schemas.microsoft.com/office/drawing/2014/main" id="{3ABDA7A8-08C4-FE61-D996-ABB2A530D18C}"/>
              </a:ext>
            </a:extLst>
          </p:cNvPr>
          <p:cNvSpPr/>
          <p:nvPr/>
        </p:nvSpPr>
        <p:spPr>
          <a:xfrm>
            <a:off x="5042319" y="3748132"/>
            <a:ext cx="3077284" cy="408569"/>
          </a:xfrm>
          <a:prstGeom prst="hexagon">
            <a:avLst/>
          </a:prstGeom>
          <a:solidFill>
            <a:srgbClr val="808080">
              <a:alpha val="4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26%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Longstanding illness or health condition</a:t>
            </a:r>
          </a:p>
        </p:txBody>
      </p:sp>
      <p:sp>
        <p:nvSpPr>
          <p:cNvPr id="143" name="Hexagon 142">
            <a:extLst>
              <a:ext uri="{FF2B5EF4-FFF2-40B4-BE49-F238E27FC236}">
                <a16:creationId xmlns:a16="http://schemas.microsoft.com/office/drawing/2014/main" id="{FF71A37A-6C36-E4B5-5D4F-2EF0B04C0EBF}"/>
              </a:ext>
            </a:extLst>
          </p:cNvPr>
          <p:cNvSpPr/>
          <p:nvPr/>
        </p:nvSpPr>
        <p:spPr>
          <a:xfrm>
            <a:off x="5056210" y="4699678"/>
            <a:ext cx="3077282" cy="402411"/>
          </a:xfrm>
          <a:prstGeom prst="hexagon">
            <a:avLst/>
          </a:prstGeom>
          <a:solidFill>
            <a:srgbClr val="808080">
              <a:alpha val="20000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19%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144" name="Hexagon 143">
            <a:extLst>
              <a:ext uri="{FF2B5EF4-FFF2-40B4-BE49-F238E27FC236}">
                <a16:creationId xmlns:a16="http://schemas.microsoft.com/office/drawing/2014/main" id="{19C9F3C5-A40D-071A-0D5C-C048E170C855}"/>
              </a:ext>
            </a:extLst>
          </p:cNvPr>
          <p:cNvSpPr/>
          <p:nvPr/>
        </p:nvSpPr>
        <p:spPr>
          <a:xfrm>
            <a:off x="5019988" y="5641118"/>
            <a:ext cx="3077281" cy="402413"/>
          </a:xfrm>
          <a:prstGeom prst="hexagon">
            <a:avLst/>
          </a:prstGeom>
          <a:solidFill>
            <a:srgbClr val="808080">
              <a:alpha val="10196"/>
            </a:srgb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7%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Learning difficulty</a:t>
            </a:r>
          </a:p>
        </p:txBody>
      </p:sp>
      <p:sp>
        <p:nvSpPr>
          <p:cNvPr id="145" name="Hexagon 144">
            <a:extLst>
              <a:ext uri="{FF2B5EF4-FFF2-40B4-BE49-F238E27FC236}">
                <a16:creationId xmlns:a16="http://schemas.microsoft.com/office/drawing/2014/main" id="{BCDC4233-28E8-6843-383F-A54EE8F40EC4}"/>
              </a:ext>
            </a:extLst>
          </p:cNvPr>
          <p:cNvSpPr/>
          <p:nvPr/>
        </p:nvSpPr>
        <p:spPr>
          <a:xfrm>
            <a:off x="5173368" y="6120657"/>
            <a:ext cx="3085074" cy="402414"/>
          </a:xfrm>
          <a:prstGeom prst="hexagon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2"/>
                </a:solidFill>
              </a:rPr>
              <a:t>3%</a:t>
            </a:r>
          </a:p>
          <a:p>
            <a:pPr algn="ctr"/>
            <a:r>
              <a:rPr lang="en-GB" sz="1100" dirty="0">
                <a:solidFill>
                  <a:schemeClr val="tx2"/>
                </a:solidFill>
              </a:rPr>
              <a:t>Blindness or visual disability</a:t>
            </a:r>
          </a:p>
        </p:txBody>
      </p:sp>
      <p:sp>
        <p:nvSpPr>
          <p:cNvPr id="147" name="Subtitle 4">
            <a:extLst>
              <a:ext uri="{FF2B5EF4-FFF2-40B4-BE49-F238E27FC236}">
                <a16:creationId xmlns:a16="http://schemas.microsoft.com/office/drawing/2014/main" id="{032171A1-904C-7C84-E3A2-653532D99F21}"/>
              </a:ext>
            </a:extLst>
          </p:cNvPr>
          <p:cNvSpPr txBox="1">
            <a:spLocks/>
          </p:cNvSpPr>
          <p:nvPr/>
        </p:nvSpPr>
        <p:spPr>
          <a:xfrm>
            <a:off x="2587495" y="1043994"/>
            <a:ext cx="1229131" cy="3732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 – October 2024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6106CC22-A174-8E06-FD14-F54498DF7D0B}"/>
              </a:ext>
            </a:extLst>
          </p:cNvPr>
          <p:cNvGrpSpPr/>
          <p:nvPr/>
        </p:nvGrpSpPr>
        <p:grpSpPr>
          <a:xfrm>
            <a:off x="5189349" y="814469"/>
            <a:ext cx="2390358" cy="1255547"/>
            <a:chOff x="5332457" y="696308"/>
            <a:chExt cx="2390358" cy="1255547"/>
          </a:xfrm>
        </p:grpSpPr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896F07DD-0DF1-CA1B-3B34-11183DB083E5}"/>
                </a:ext>
              </a:extLst>
            </p:cNvPr>
            <p:cNvSpPr/>
            <p:nvPr/>
          </p:nvSpPr>
          <p:spPr>
            <a:xfrm>
              <a:off x="5332457" y="696308"/>
              <a:ext cx="2142345" cy="1255547"/>
            </a:xfrm>
            <a:prstGeom prst="roundRect">
              <a:avLst/>
            </a:prstGeom>
            <a:noFill/>
            <a:ln w="254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2"/>
                  </a:solidFill>
                </a:rPr>
                <a:t>45%</a:t>
              </a:r>
              <a:r>
                <a:rPr lang="en-GB" sz="1100" dirty="0">
                  <a:solidFill>
                    <a:schemeClr val="tx2"/>
                  </a:solidFill>
                </a:rPr>
                <a:t> </a:t>
              </a:r>
              <a:r>
                <a:rPr lang="en-GB" sz="1200" dirty="0">
                  <a:solidFill>
                    <a:schemeClr val="tx2"/>
                  </a:solidFill>
                </a:rPr>
                <a:t>of respondents said they have a physical or mental health condition or illness lasting or expecting to last 12 months or more</a:t>
              </a:r>
              <a:endParaRPr lang="en-GB" sz="1100" dirty="0">
                <a:solidFill>
                  <a:schemeClr val="tx2"/>
                </a:solidFill>
              </a:endParaRPr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070727E3-EA3B-192C-9C48-E9778B31C546}"/>
                </a:ext>
              </a:extLst>
            </p:cNvPr>
            <p:cNvCxnSpPr>
              <a:cxnSpLocks/>
            </p:cNvCxnSpPr>
            <p:nvPr/>
          </p:nvCxnSpPr>
          <p:spPr>
            <a:xfrm>
              <a:off x="5446292" y="752475"/>
              <a:ext cx="221876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4" name="Graphic 133" descr="Medical with solid fill">
              <a:extLst>
                <a:ext uri="{FF2B5EF4-FFF2-40B4-BE49-F238E27FC236}">
                  <a16:creationId xmlns:a16="http://schemas.microsoft.com/office/drawing/2014/main" id="{1763B725-EB89-38FB-3B3D-43499C53A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179890" y="1043994"/>
              <a:ext cx="542925" cy="542925"/>
            </a:xfrm>
            <a:prstGeom prst="rect">
              <a:avLst/>
            </a:prstGeom>
          </p:spPr>
        </p:pic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E9701E8-FA7A-FB45-F215-7A2E31F95ABE}"/>
                </a:ext>
              </a:extLst>
            </p:cNvPr>
            <p:cNvCxnSpPr>
              <a:cxnSpLocks/>
            </p:cNvCxnSpPr>
            <p:nvPr/>
          </p:nvCxnSpPr>
          <p:spPr>
            <a:xfrm>
              <a:off x="5446291" y="1951855"/>
              <a:ext cx="221876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4" name="Picture 153" descr="A close-up of a logo&#10;&#10;Description automatically generated">
            <a:extLst>
              <a:ext uri="{FF2B5EF4-FFF2-40B4-BE49-F238E27FC236}">
                <a16:creationId xmlns:a16="http://schemas.microsoft.com/office/drawing/2014/main" id="{D176EB86-65D3-EEE0-66EB-A0245D7C16B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187" y="72218"/>
            <a:ext cx="2622639" cy="738497"/>
          </a:xfrm>
          <a:prstGeom prst="rect">
            <a:avLst/>
          </a:prstGeom>
        </p:spPr>
      </p:pic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BF1E0B2-8EE6-6EF9-DB5A-78F66249D1EE}"/>
              </a:ext>
            </a:extLst>
          </p:cNvPr>
          <p:cNvGrpSpPr/>
          <p:nvPr/>
        </p:nvGrpSpPr>
        <p:grpSpPr>
          <a:xfrm>
            <a:off x="2370327" y="4597308"/>
            <a:ext cx="2727325" cy="2490031"/>
            <a:chOff x="9101065" y="701083"/>
            <a:chExt cx="2727325" cy="2490031"/>
          </a:xfrm>
        </p:grpSpPr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CA6EC861-A2CC-F7C1-33EE-0B4999185E0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9101065" y="994014"/>
            <a:ext cx="2727325" cy="21971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3"/>
            </a:graphicData>
          </a:graphic>
        </p:graphicFrame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010CFFC-0B29-0B3A-A293-BE9D1FC115F0}"/>
                </a:ext>
              </a:extLst>
            </p:cNvPr>
            <p:cNvSpPr txBox="1"/>
            <p:nvPr/>
          </p:nvSpPr>
          <p:spPr>
            <a:xfrm>
              <a:off x="9516989" y="701083"/>
              <a:ext cx="18954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2">
                      <a:lumMod val="25000"/>
                    </a:schemeClr>
                  </a:solidFill>
                </a:rPr>
                <a:t>What is your sex?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47AEDB1-1248-60D5-83C6-AA5DB474A519}"/>
              </a:ext>
            </a:extLst>
          </p:cNvPr>
          <p:cNvGrpSpPr/>
          <p:nvPr/>
        </p:nvGrpSpPr>
        <p:grpSpPr>
          <a:xfrm>
            <a:off x="3522253" y="2628994"/>
            <a:ext cx="642077" cy="414434"/>
            <a:chOff x="3522578" y="2492989"/>
            <a:chExt cx="642077" cy="414434"/>
          </a:xfrm>
        </p:grpSpPr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2709582E-E1E1-3AB2-D420-A72F17B70F0C}"/>
                </a:ext>
              </a:extLst>
            </p:cNvPr>
            <p:cNvSpPr txBox="1"/>
            <p:nvPr/>
          </p:nvSpPr>
          <p:spPr>
            <a:xfrm>
              <a:off x="3522578" y="2676591"/>
              <a:ext cx="642076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23%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5B0DE6C1-84EA-A4E7-512B-73517439892A}"/>
                </a:ext>
              </a:extLst>
            </p:cNvPr>
            <p:cNvSpPr txBox="1"/>
            <p:nvPr/>
          </p:nvSpPr>
          <p:spPr>
            <a:xfrm>
              <a:off x="3522579" y="2492989"/>
              <a:ext cx="642076" cy="21544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Don’t work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B0F8A12B-7DD6-0053-B224-522E40232831}"/>
              </a:ext>
            </a:extLst>
          </p:cNvPr>
          <p:cNvGrpSpPr/>
          <p:nvPr/>
        </p:nvGrpSpPr>
        <p:grpSpPr>
          <a:xfrm>
            <a:off x="3208085" y="3611550"/>
            <a:ext cx="967599" cy="438923"/>
            <a:chOff x="3069503" y="3144356"/>
            <a:chExt cx="967599" cy="438923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89699FE1-CCEC-62D7-DCE7-435ED11DBEF9}"/>
                </a:ext>
              </a:extLst>
            </p:cNvPr>
            <p:cNvSpPr txBox="1"/>
            <p:nvPr/>
          </p:nvSpPr>
          <p:spPr>
            <a:xfrm>
              <a:off x="3069503" y="3351411"/>
              <a:ext cx="483805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34%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41ED0E9A-49AC-B4EA-DF63-9ED3FA51169C}"/>
                </a:ext>
              </a:extLst>
            </p:cNvPr>
            <p:cNvSpPr txBox="1"/>
            <p:nvPr/>
          </p:nvSpPr>
          <p:spPr>
            <a:xfrm>
              <a:off x="3071825" y="3144356"/>
              <a:ext cx="965277" cy="21544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Outside Sandwell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23156467-DB7B-A5C9-62DA-FF9E757198BD}"/>
                </a:ext>
              </a:extLst>
            </p:cNvPr>
            <p:cNvSpPr txBox="1"/>
            <p:nvPr/>
          </p:nvSpPr>
          <p:spPr>
            <a:xfrm>
              <a:off x="3552068" y="3352447"/>
              <a:ext cx="483805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13%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ED57FCD-083D-48AC-6C98-286E398AFAEC}"/>
              </a:ext>
            </a:extLst>
          </p:cNvPr>
          <p:cNvGrpSpPr/>
          <p:nvPr/>
        </p:nvGrpSpPr>
        <p:grpSpPr>
          <a:xfrm>
            <a:off x="3027106" y="3118396"/>
            <a:ext cx="1143804" cy="426177"/>
            <a:chOff x="3066648" y="3722786"/>
            <a:chExt cx="1143804" cy="426177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57FCFFB8-76F5-8DB2-9860-77466B30BAE0}"/>
                </a:ext>
              </a:extLst>
            </p:cNvPr>
            <p:cNvSpPr txBox="1"/>
            <p:nvPr/>
          </p:nvSpPr>
          <p:spPr>
            <a:xfrm>
              <a:off x="3066648" y="3916097"/>
              <a:ext cx="571393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3%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EC14581D-C467-D80F-9283-15EC07223462}"/>
                </a:ext>
              </a:extLst>
            </p:cNvPr>
            <p:cNvSpPr txBox="1"/>
            <p:nvPr/>
          </p:nvSpPr>
          <p:spPr>
            <a:xfrm>
              <a:off x="3067917" y="3722786"/>
              <a:ext cx="1142535" cy="21544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Elsewhere in Sandwell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A3B58070-028A-5050-CC87-3F16C6608CAE}"/>
                </a:ext>
              </a:extLst>
            </p:cNvPr>
            <p:cNvSpPr txBox="1"/>
            <p:nvPr/>
          </p:nvSpPr>
          <p:spPr>
            <a:xfrm>
              <a:off x="3638042" y="3918131"/>
              <a:ext cx="572272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5%</a:t>
              </a:r>
            </a:p>
          </p:txBody>
        </p:sp>
      </p:grpSp>
      <p:sp>
        <p:nvSpPr>
          <p:cNvPr id="2" name="Subtitle 4">
            <a:extLst>
              <a:ext uri="{FF2B5EF4-FFF2-40B4-BE49-F238E27FC236}">
                <a16:creationId xmlns:a16="http://schemas.microsoft.com/office/drawing/2014/main" id="{4A2ACF8B-BEE1-FF3B-5342-E2E327DFC58F}"/>
              </a:ext>
            </a:extLst>
          </p:cNvPr>
          <p:cNvSpPr txBox="1">
            <a:spLocks/>
          </p:cNvSpPr>
          <p:nvPr/>
        </p:nvSpPr>
        <p:spPr>
          <a:xfrm>
            <a:off x="8133492" y="213798"/>
            <a:ext cx="1067955" cy="405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234 Respondents</a:t>
            </a:r>
          </a:p>
        </p:txBody>
      </p:sp>
    </p:spTree>
    <p:extLst>
      <p:ext uri="{BB962C8B-B14F-4D97-AF65-F5344CB8AC3E}">
        <p14:creationId xmlns:p14="http://schemas.microsoft.com/office/powerpoint/2010/main" val="178415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537</Words>
  <Application>Microsoft Office PowerPoint</Application>
  <PresentationFormat>Widescreen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Sandwell Metropolitan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Crosk</dc:creator>
  <cp:lastModifiedBy>Debbie Crosk</cp:lastModifiedBy>
  <cp:revision>40</cp:revision>
  <dcterms:created xsi:type="dcterms:W3CDTF">2024-11-27T08:36:31Z</dcterms:created>
  <dcterms:modified xsi:type="dcterms:W3CDTF">2024-12-03T14:59:05Z</dcterms:modified>
</cp:coreProperties>
</file>